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diagrams/layout7.xml" ContentType="application/vnd.openxmlformats-officedocument.drawingml.diagramLayout+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8" d="100"/>
          <a:sy n="68" d="100"/>
        </p:scale>
        <p:origin x="-494" y="-101"/>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4.xml.rels><?xml version="1.0" encoding="UTF-8" standalone="yes"?>
<Relationships xmlns="http://schemas.openxmlformats.org/package/2006/relationships"><Relationship Id="rId1" Type="http://schemas.openxmlformats.org/officeDocument/2006/relationships/image" Target="../media/image4.png"/></Relationships>
</file>

<file path=ppt/diagrams/_rels/drawing4.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44DCC8-C25F-4067-B64D-D2EE47A5DA69}" type="doc">
      <dgm:prSet loTypeId="urn:microsoft.com/office/officeart/2005/8/layout/StepDownProcess" loCatId="process" qsTypeId="urn:microsoft.com/office/officeart/2005/8/quickstyle/simple1" qsCatId="simple" csTypeId="urn:microsoft.com/office/officeart/2005/8/colors/accent2_4" csCatId="accent2" phldr="1"/>
      <dgm:spPr/>
      <dgm:t>
        <a:bodyPr/>
        <a:lstStyle/>
        <a:p>
          <a:endParaRPr lang="es-CO"/>
        </a:p>
      </dgm:t>
    </dgm:pt>
    <dgm:pt modelId="{6B29408D-99CC-49F0-A542-3B43A5B5E6EE}" type="pres">
      <dgm:prSet presAssocID="{2F44DCC8-C25F-4067-B64D-D2EE47A5DA69}" presName="rootnode" presStyleCnt="0">
        <dgm:presLayoutVars>
          <dgm:chMax/>
          <dgm:chPref/>
          <dgm:dir/>
          <dgm:animLvl val="lvl"/>
        </dgm:presLayoutVars>
      </dgm:prSet>
      <dgm:spPr/>
      <dgm:t>
        <a:bodyPr/>
        <a:lstStyle/>
        <a:p>
          <a:endParaRPr lang="es-MX"/>
        </a:p>
      </dgm:t>
    </dgm:pt>
  </dgm:ptLst>
  <dgm:cxnLst>
    <dgm:cxn modelId="{760A56B2-7FEC-4B6F-A133-C89C585BE5DA}" type="presOf" srcId="{2F44DCC8-C25F-4067-B64D-D2EE47A5DA69}" destId="{6B29408D-99CC-49F0-A542-3B43A5B5E6EE}" srcOrd="0" destOrd="0" presId="urn:microsoft.com/office/officeart/2005/8/layout/StepDown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A9C1B7-3CC3-4A03-9091-F6BF22E8F52D}" type="doc">
      <dgm:prSet loTypeId="urn:microsoft.com/office/officeart/2005/8/layout/hierarchy3" loCatId="list" qsTypeId="urn:microsoft.com/office/officeart/2005/8/quickstyle/simple4" qsCatId="simple" csTypeId="urn:microsoft.com/office/officeart/2005/8/colors/accent2_3" csCatId="accent2" phldr="1"/>
      <dgm:spPr/>
      <dgm:t>
        <a:bodyPr/>
        <a:lstStyle/>
        <a:p>
          <a:endParaRPr lang="es-MX"/>
        </a:p>
      </dgm:t>
    </dgm:pt>
    <dgm:pt modelId="{85BCA8DB-0776-4FE1-BF1F-715EBB564326}" type="pres">
      <dgm:prSet presAssocID="{23A9C1B7-3CC3-4A03-9091-F6BF22E8F52D}" presName="diagram" presStyleCnt="0">
        <dgm:presLayoutVars>
          <dgm:chPref val="1"/>
          <dgm:dir/>
          <dgm:animOne val="branch"/>
          <dgm:animLvl val="lvl"/>
          <dgm:resizeHandles/>
        </dgm:presLayoutVars>
      </dgm:prSet>
      <dgm:spPr/>
      <dgm:t>
        <a:bodyPr/>
        <a:lstStyle/>
        <a:p>
          <a:endParaRPr lang="es-MX"/>
        </a:p>
      </dgm:t>
    </dgm:pt>
  </dgm:ptLst>
  <dgm:cxnLst>
    <dgm:cxn modelId="{EC59C99E-127C-46A1-A479-DE66E65F184F}" type="presOf" srcId="{23A9C1B7-3CC3-4A03-9091-F6BF22E8F52D}" destId="{85BCA8DB-0776-4FE1-BF1F-715EBB564326}" srcOrd="0"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795476-3AD7-4318-8689-279894187AC5}" type="doc">
      <dgm:prSet loTypeId="urn:microsoft.com/office/officeart/2005/8/layout/target2" loCatId="relationship" qsTypeId="urn:microsoft.com/office/officeart/2005/8/quickstyle/simple4" qsCatId="simple" csTypeId="urn:microsoft.com/office/officeart/2005/8/colors/accent2_3" csCatId="accent2" phldr="1"/>
      <dgm:spPr/>
      <dgm:t>
        <a:bodyPr/>
        <a:lstStyle/>
        <a:p>
          <a:endParaRPr lang="es-MX"/>
        </a:p>
      </dgm:t>
    </dgm:pt>
    <dgm:pt modelId="{EDC187B6-028C-468A-882C-10F15772D63A}" type="pres">
      <dgm:prSet presAssocID="{62795476-3AD7-4318-8689-279894187AC5}" presName="Name0" presStyleCnt="0">
        <dgm:presLayoutVars>
          <dgm:chMax val="3"/>
          <dgm:chPref val="1"/>
          <dgm:dir/>
          <dgm:animLvl val="lvl"/>
          <dgm:resizeHandles/>
        </dgm:presLayoutVars>
      </dgm:prSet>
      <dgm:spPr/>
      <dgm:t>
        <a:bodyPr/>
        <a:lstStyle/>
        <a:p>
          <a:endParaRPr lang="es-MX"/>
        </a:p>
      </dgm:t>
    </dgm:pt>
  </dgm:ptLst>
  <dgm:cxnLst>
    <dgm:cxn modelId="{8A7550CE-3C17-4B61-91DE-1BDA015F08A2}" type="presOf" srcId="{62795476-3AD7-4318-8689-279894187AC5}" destId="{EDC187B6-028C-468A-882C-10F15772D63A}" srcOrd="0" destOrd="0" presId="urn:microsoft.com/office/officeart/2005/8/layout/targe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933E40-BAFE-430D-9595-CC5B066ED444}"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s-MX"/>
        </a:p>
      </dgm:t>
    </dgm:pt>
    <dgm:pt modelId="{932BB9ED-CDC8-47F4-A5C5-230821F2CE74}">
      <dgm:prSet/>
      <dgm:spPr/>
      <dgm:t>
        <a:bodyPr/>
        <a:lstStyle/>
        <a:p>
          <a:pPr algn="l" rtl="0"/>
          <a:r>
            <a:rPr lang="es-MX" b="0" dirty="0" smtClean="0"/>
            <a:t>IMPORTANCIA RELATIVA ISRE 2400 </a:t>
          </a:r>
          <a:endParaRPr lang="es-MX" b="0" dirty="0"/>
        </a:p>
      </dgm:t>
    </dgm:pt>
    <dgm:pt modelId="{746BABD5-310E-4D82-B2F6-53CC24B1205B}" type="parTrans" cxnId="{80C6B6CF-A7B2-4C55-8AA5-B7F2A0024170}">
      <dgm:prSet/>
      <dgm:spPr/>
      <dgm:t>
        <a:bodyPr/>
        <a:lstStyle/>
        <a:p>
          <a:endParaRPr lang="es-MX"/>
        </a:p>
      </dgm:t>
    </dgm:pt>
    <dgm:pt modelId="{EBE2BB4D-C580-4A40-A7D3-D3527A4AB75A}" type="sibTrans" cxnId="{80C6B6CF-A7B2-4C55-8AA5-B7F2A0024170}">
      <dgm:prSet/>
      <dgm:spPr/>
      <dgm:t>
        <a:bodyPr/>
        <a:lstStyle/>
        <a:p>
          <a:endParaRPr lang="es-MX"/>
        </a:p>
      </dgm:t>
    </dgm:pt>
    <dgm:pt modelId="{971AFD5B-9550-4E4E-BB01-696325813823}" type="pres">
      <dgm:prSet presAssocID="{6A933E40-BAFE-430D-9595-CC5B066ED444}" presName="Name0" presStyleCnt="0">
        <dgm:presLayoutVars>
          <dgm:dir/>
          <dgm:resizeHandles val="exact"/>
        </dgm:presLayoutVars>
      </dgm:prSet>
      <dgm:spPr/>
      <dgm:t>
        <a:bodyPr/>
        <a:lstStyle/>
        <a:p>
          <a:endParaRPr lang="es-MX"/>
        </a:p>
      </dgm:t>
    </dgm:pt>
    <dgm:pt modelId="{CAEDD791-C13F-4C52-8658-E166B2284EDD}" type="pres">
      <dgm:prSet presAssocID="{6A933E40-BAFE-430D-9595-CC5B066ED444}" presName="fgShape" presStyleLbl="fgShp" presStyleIdx="0" presStyleCnt="1"/>
      <dgm:spPr/>
    </dgm:pt>
    <dgm:pt modelId="{22C08CAD-ED25-4A5B-BE0D-4CE30C8CBF95}" type="pres">
      <dgm:prSet presAssocID="{6A933E40-BAFE-430D-9595-CC5B066ED444}" presName="linComp" presStyleCnt="0"/>
      <dgm:spPr/>
    </dgm:pt>
    <dgm:pt modelId="{BAC3967B-9F93-4EEA-88DE-E29E0F2FE1BF}" type="pres">
      <dgm:prSet presAssocID="{932BB9ED-CDC8-47F4-A5C5-230821F2CE74}" presName="compNode" presStyleCnt="0"/>
      <dgm:spPr/>
    </dgm:pt>
    <dgm:pt modelId="{4C92A3C0-485D-45E2-AE75-3A104E1349E1}" type="pres">
      <dgm:prSet presAssocID="{932BB9ED-CDC8-47F4-A5C5-230821F2CE74}" presName="bkgdShape" presStyleLbl="node1" presStyleIdx="0" presStyleCnt="1" custLinFactNeighborX="486" custLinFactNeighborY="-20689"/>
      <dgm:spPr/>
      <dgm:t>
        <a:bodyPr/>
        <a:lstStyle/>
        <a:p>
          <a:endParaRPr lang="es-MX"/>
        </a:p>
      </dgm:t>
    </dgm:pt>
    <dgm:pt modelId="{4957E674-C475-4C5A-BAF4-BA2B47FB2C19}" type="pres">
      <dgm:prSet presAssocID="{932BB9ED-CDC8-47F4-A5C5-230821F2CE74}" presName="nodeTx" presStyleLbl="node1" presStyleIdx="0" presStyleCnt="1">
        <dgm:presLayoutVars>
          <dgm:bulletEnabled val="1"/>
        </dgm:presLayoutVars>
      </dgm:prSet>
      <dgm:spPr/>
      <dgm:t>
        <a:bodyPr/>
        <a:lstStyle/>
        <a:p>
          <a:endParaRPr lang="es-MX"/>
        </a:p>
      </dgm:t>
    </dgm:pt>
    <dgm:pt modelId="{D3E0E9F3-E616-41F0-88B1-4630575837C3}" type="pres">
      <dgm:prSet presAssocID="{932BB9ED-CDC8-47F4-A5C5-230821F2CE74}" presName="invisiNode" presStyleLbl="node1" presStyleIdx="0" presStyleCnt="1"/>
      <dgm:spPr/>
    </dgm:pt>
    <dgm:pt modelId="{44C0F365-0F00-4A69-AC46-36D00FDD687F}" type="pres">
      <dgm:prSet presAssocID="{932BB9ED-CDC8-47F4-A5C5-230821F2CE74}" presName="imagNode" presStyleLbl="fgImgPlace1" presStyleIdx="0" presStyleCnt="1" custScaleX="300300" custScaleY="231261" custLinFactX="200000" custLinFactNeighborX="253038" custLinFactNeighborY="53785"/>
      <dgm:spPr>
        <a:blipFill rotWithShape="0">
          <a:blip xmlns:r="http://schemas.openxmlformats.org/officeDocument/2006/relationships" r:embed="rId1"/>
          <a:stretch>
            <a:fillRect/>
          </a:stretch>
        </a:blipFill>
      </dgm:spPr>
    </dgm:pt>
  </dgm:ptLst>
  <dgm:cxnLst>
    <dgm:cxn modelId="{AA8D128A-4359-4936-84DB-3473DFE04080}" type="presOf" srcId="{6A933E40-BAFE-430D-9595-CC5B066ED444}" destId="{971AFD5B-9550-4E4E-BB01-696325813823}" srcOrd="0" destOrd="0" presId="urn:microsoft.com/office/officeart/2005/8/layout/hList7"/>
    <dgm:cxn modelId="{7E4127CC-8E51-4575-A8BB-CCF2BEAB8E7F}" type="presOf" srcId="{932BB9ED-CDC8-47F4-A5C5-230821F2CE74}" destId="{4957E674-C475-4C5A-BAF4-BA2B47FB2C19}" srcOrd="1" destOrd="0" presId="urn:microsoft.com/office/officeart/2005/8/layout/hList7"/>
    <dgm:cxn modelId="{80C6B6CF-A7B2-4C55-8AA5-B7F2A0024170}" srcId="{6A933E40-BAFE-430D-9595-CC5B066ED444}" destId="{932BB9ED-CDC8-47F4-A5C5-230821F2CE74}" srcOrd="0" destOrd="0" parTransId="{746BABD5-310E-4D82-B2F6-53CC24B1205B}" sibTransId="{EBE2BB4D-C580-4A40-A7D3-D3527A4AB75A}"/>
    <dgm:cxn modelId="{86067B12-23C0-4B09-807F-8B49D4349D00}" type="presOf" srcId="{932BB9ED-CDC8-47F4-A5C5-230821F2CE74}" destId="{4C92A3C0-485D-45E2-AE75-3A104E1349E1}" srcOrd="0" destOrd="0" presId="urn:microsoft.com/office/officeart/2005/8/layout/hList7"/>
    <dgm:cxn modelId="{70DDC902-0844-48C3-A205-C011DB2FDF0B}" type="presParOf" srcId="{971AFD5B-9550-4E4E-BB01-696325813823}" destId="{CAEDD791-C13F-4C52-8658-E166B2284EDD}" srcOrd="0" destOrd="0" presId="urn:microsoft.com/office/officeart/2005/8/layout/hList7"/>
    <dgm:cxn modelId="{5D8BFA16-46B0-4178-88C6-87DFBB93C924}" type="presParOf" srcId="{971AFD5B-9550-4E4E-BB01-696325813823}" destId="{22C08CAD-ED25-4A5B-BE0D-4CE30C8CBF95}" srcOrd="1" destOrd="0" presId="urn:microsoft.com/office/officeart/2005/8/layout/hList7"/>
    <dgm:cxn modelId="{749BA644-4B6E-4B9B-A2D6-1096B3DACFD6}" type="presParOf" srcId="{22C08CAD-ED25-4A5B-BE0D-4CE30C8CBF95}" destId="{BAC3967B-9F93-4EEA-88DE-E29E0F2FE1BF}" srcOrd="0" destOrd="0" presId="urn:microsoft.com/office/officeart/2005/8/layout/hList7"/>
    <dgm:cxn modelId="{83FE099F-93E9-4C70-A4DC-DEC412A7BD3F}" type="presParOf" srcId="{BAC3967B-9F93-4EEA-88DE-E29E0F2FE1BF}" destId="{4C92A3C0-485D-45E2-AE75-3A104E1349E1}" srcOrd="0" destOrd="0" presId="urn:microsoft.com/office/officeart/2005/8/layout/hList7"/>
    <dgm:cxn modelId="{FEAAC65A-C17A-4468-8472-4A3D39DCA00D}" type="presParOf" srcId="{BAC3967B-9F93-4EEA-88DE-E29E0F2FE1BF}" destId="{4957E674-C475-4C5A-BAF4-BA2B47FB2C19}" srcOrd="1" destOrd="0" presId="urn:microsoft.com/office/officeart/2005/8/layout/hList7"/>
    <dgm:cxn modelId="{18DB72C2-D034-445F-89B5-78236D3182E6}" type="presParOf" srcId="{BAC3967B-9F93-4EEA-88DE-E29E0F2FE1BF}" destId="{D3E0E9F3-E616-41F0-88B1-4630575837C3}" srcOrd="2" destOrd="0" presId="urn:microsoft.com/office/officeart/2005/8/layout/hList7"/>
    <dgm:cxn modelId="{4107DA58-04DC-4A77-9D49-D262CA9B9C65}" type="presParOf" srcId="{BAC3967B-9F93-4EEA-88DE-E29E0F2FE1BF}" destId="{44C0F365-0F00-4A69-AC46-36D00FDD687F}" srcOrd="3" destOrd="0" presId="urn:microsoft.com/office/officeart/2005/8/layout/hList7"/>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36D862-665F-4A8F-BE8D-3F589230394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MX"/>
        </a:p>
      </dgm:t>
    </dgm:pt>
    <dgm:pt modelId="{9A4E4BA4-0AB2-4802-B858-2FDC555BAE1D}">
      <dgm:prSet/>
      <dgm:spPr/>
      <dgm:t>
        <a:bodyPr/>
        <a:lstStyle/>
        <a:p>
          <a:pPr rtl="0"/>
          <a:r>
            <a:rPr lang="es-MX" dirty="0" smtClean="0"/>
            <a:t>Aunque el riesgo de que los errores no sean detectados es superior en una revisión que en una auditoría, el juicio sobre lo que se considera material se basa en la información sobre la que el auditor expresa una opinión y en las necesidades de quienes confían en dicha información, y no en el nivel de seguridad proporcionado.</a:t>
          </a:r>
          <a:endParaRPr lang="es-MX" dirty="0"/>
        </a:p>
      </dgm:t>
    </dgm:pt>
    <dgm:pt modelId="{C6802844-96CA-470A-99CC-F395E2B689D1}" type="parTrans" cxnId="{F4E7B9F5-FC6A-4212-9696-48E70A297AB5}">
      <dgm:prSet/>
      <dgm:spPr/>
      <dgm:t>
        <a:bodyPr/>
        <a:lstStyle/>
        <a:p>
          <a:endParaRPr lang="es-MX"/>
        </a:p>
      </dgm:t>
    </dgm:pt>
    <dgm:pt modelId="{4134F9C7-7F84-4AF4-8396-31413DADDD88}" type="sibTrans" cxnId="{F4E7B9F5-FC6A-4212-9696-48E70A297AB5}">
      <dgm:prSet/>
      <dgm:spPr/>
      <dgm:t>
        <a:bodyPr/>
        <a:lstStyle/>
        <a:p>
          <a:endParaRPr lang="es-MX"/>
        </a:p>
      </dgm:t>
    </dgm:pt>
    <dgm:pt modelId="{87151568-2180-46C7-B2D9-4D3412BAF0DC}" type="pres">
      <dgm:prSet presAssocID="{0236D862-665F-4A8F-BE8D-3F589230394A}" presName="Name0" presStyleCnt="0">
        <dgm:presLayoutVars>
          <dgm:dir/>
          <dgm:animLvl val="lvl"/>
          <dgm:resizeHandles val="exact"/>
        </dgm:presLayoutVars>
      </dgm:prSet>
      <dgm:spPr/>
      <dgm:t>
        <a:bodyPr/>
        <a:lstStyle/>
        <a:p>
          <a:endParaRPr lang="es-MX"/>
        </a:p>
      </dgm:t>
    </dgm:pt>
    <dgm:pt modelId="{F0B6CACF-5D89-4082-B982-D9EEB9342C16}" type="pres">
      <dgm:prSet presAssocID="{9A4E4BA4-0AB2-4802-B858-2FDC555BAE1D}" presName="linNode" presStyleCnt="0"/>
      <dgm:spPr/>
    </dgm:pt>
    <dgm:pt modelId="{957CC272-770F-4AE6-BD2C-4AF7A7263FE2}" type="pres">
      <dgm:prSet presAssocID="{9A4E4BA4-0AB2-4802-B858-2FDC555BAE1D}" presName="parentText" presStyleLbl="node1" presStyleIdx="0" presStyleCnt="1" custScaleX="211907">
        <dgm:presLayoutVars>
          <dgm:chMax val="1"/>
          <dgm:bulletEnabled val="1"/>
        </dgm:presLayoutVars>
      </dgm:prSet>
      <dgm:spPr/>
      <dgm:t>
        <a:bodyPr/>
        <a:lstStyle/>
        <a:p>
          <a:endParaRPr lang="es-MX"/>
        </a:p>
      </dgm:t>
    </dgm:pt>
  </dgm:ptLst>
  <dgm:cxnLst>
    <dgm:cxn modelId="{C7933122-90AA-46CD-B6A6-BC26AC79E03C}" type="presOf" srcId="{0236D862-665F-4A8F-BE8D-3F589230394A}" destId="{87151568-2180-46C7-B2D9-4D3412BAF0DC}" srcOrd="0" destOrd="0" presId="urn:microsoft.com/office/officeart/2005/8/layout/vList5"/>
    <dgm:cxn modelId="{F4E7B9F5-FC6A-4212-9696-48E70A297AB5}" srcId="{0236D862-665F-4A8F-BE8D-3F589230394A}" destId="{9A4E4BA4-0AB2-4802-B858-2FDC555BAE1D}" srcOrd="0" destOrd="0" parTransId="{C6802844-96CA-470A-99CC-F395E2B689D1}" sibTransId="{4134F9C7-7F84-4AF4-8396-31413DADDD88}"/>
    <dgm:cxn modelId="{8D0D5374-DD65-4F40-81CE-836A0C93DFF1}" type="presOf" srcId="{9A4E4BA4-0AB2-4802-B858-2FDC555BAE1D}" destId="{957CC272-770F-4AE6-BD2C-4AF7A7263FE2}" srcOrd="0" destOrd="0" presId="urn:microsoft.com/office/officeart/2005/8/layout/vList5"/>
    <dgm:cxn modelId="{1FFABF47-0FE2-488F-B07B-CFFB0C48797A}" type="presParOf" srcId="{87151568-2180-46C7-B2D9-4D3412BAF0DC}" destId="{F0B6CACF-5D89-4082-B982-D9EEB9342C16}" srcOrd="0" destOrd="0" presId="urn:microsoft.com/office/officeart/2005/8/layout/vList5"/>
    <dgm:cxn modelId="{B9490D7D-B20B-4900-9E6D-CBB90080A87F}" type="presParOf" srcId="{F0B6CACF-5D89-4082-B982-D9EEB9342C16}" destId="{957CC272-770F-4AE6-BD2C-4AF7A7263FE2}" srcOrd="0" destOrd="0" presId="urn:microsoft.com/office/officeart/2005/8/layout/vList5"/>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FBC635-AFB1-4681-9C24-8162A911ED0A}"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s-MX"/>
        </a:p>
      </dgm:t>
    </dgm:pt>
    <dgm:pt modelId="{C39E3CA3-6EE6-4BF2-B8F0-576D4CDDC170}">
      <dgm:prSet custT="1"/>
      <dgm:spPr/>
      <dgm:t>
        <a:bodyPr/>
        <a:lstStyle/>
        <a:p>
          <a:pPr algn="just" rtl="0"/>
          <a:r>
            <a:rPr lang="es-MX" sz="2000" dirty="0" smtClean="0"/>
            <a:t>El auditor deberá aplicar las mismas consideraciones sobre la importancia relativa que habría utilizado si tuviera que expresar una opinión de auditoría sobre los estados financieros, Aunque el riesgo de que los errores .</a:t>
          </a:r>
          <a:endParaRPr lang="es-MX" sz="2000" dirty="0"/>
        </a:p>
      </dgm:t>
    </dgm:pt>
    <dgm:pt modelId="{82C1A8B7-5343-45E9-8D03-78250618209E}" type="sibTrans" cxnId="{F5BE0835-98F3-4710-86BC-F363F7C4C77F}">
      <dgm:prSet/>
      <dgm:spPr/>
      <dgm:t>
        <a:bodyPr/>
        <a:lstStyle/>
        <a:p>
          <a:endParaRPr lang="es-MX"/>
        </a:p>
      </dgm:t>
    </dgm:pt>
    <dgm:pt modelId="{52AD8513-5130-4D62-B568-B4C053C09285}" type="parTrans" cxnId="{F5BE0835-98F3-4710-86BC-F363F7C4C77F}">
      <dgm:prSet/>
      <dgm:spPr/>
      <dgm:t>
        <a:bodyPr/>
        <a:lstStyle/>
        <a:p>
          <a:endParaRPr lang="es-MX"/>
        </a:p>
      </dgm:t>
    </dgm:pt>
    <dgm:pt modelId="{7EEDFC8A-7269-40A3-A647-882D008B7CBF}" type="pres">
      <dgm:prSet presAssocID="{13FBC635-AFB1-4681-9C24-8162A911ED0A}" presName="Name0" presStyleCnt="0">
        <dgm:presLayoutVars>
          <dgm:chMax val="7"/>
          <dgm:dir/>
          <dgm:animLvl val="lvl"/>
          <dgm:resizeHandles val="exact"/>
        </dgm:presLayoutVars>
      </dgm:prSet>
      <dgm:spPr/>
      <dgm:t>
        <a:bodyPr/>
        <a:lstStyle/>
        <a:p>
          <a:endParaRPr lang="es-MX"/>
        </a:p>
      </dgm:t>
    </dgm:pt>
    <dgm:pt modelId="{A9618011-794A-4F57-B2D3-E98DB300832C}" type="pres">
      <dgm:prSet presAssocID="{C39E3CA3-6EE6-4BF2-B8F0-576D4CDDC170}" presName="circle1" presStyleLbl="node1" presStyleIdx="0" presStyleCnt="1"/>
      <dgm:spPr/>
    </dgm:pt>
    <dgm:pt modelId="{939C3AF2-FC60-4B2D-8EF7-E489E4E4E51E}" type="pres">
      <dgm:prSet presAssocID="{C39E3CA3-6EE6-4BF2-B8F0-576D4CDDC170}" presName="space" presStyleCnt="0"/>
      <dgm:spPr/>
    </dgm:pt>
    <dgm:pt modelId="{9405DBD9-F1CA-46DB-A20C-D42B63D64A50}" type="pres">
      <dgm:prSet presAssocID="{C39E3CA3-6EE6-4BF2-B8F0-576D4CDDC170}" presName="rect1" presStyleLbl="alignAcc1" presStyleIdx="0" presStyleCnt="1"/>
      <dgm:spPr/>
      <dgm:t>
        <a:bodyPr/>
        <a:lstStyle/>
        <a:p>
          <a:endParaRPr lang="es-MX"/>
        </a:p>
      </dgm:t>
    </dgm:pt>
    <dgm:pt modelId="{90683837-A280-4BCB-8581-4E5E3CA5E173}" type="pres">
      <dgm:prSet presAssocID="{C39E3CA3-6EE6-4BF2-B8F0-576D4CDDC170}" presName="rect1ParTxNoCh" presStyleLbl="alignAcc1" presStyleIdx="0" presStyleCnt="1">
        <dgm:presLayoutVars>
          <dgm:chMax val="1"/>
          <dgm:bulletEnabled val="1"/>
        </dgm:presLayoutVars>
      </dgm:prSet>
      <dgm:spPr/>
      <dgm:t>
        <a:bodyPr/>
        <a:lstStyle/>
        <a:p>
          <a:endParaRPr lang="es-MX"/>
        </a:p>
      </dgm:t>
    </dgm:pt>
  </dgm:ptLst>
  <dgm:cxnLst>
    <dgm:cxn modelId="{916BBB23-00C9-467D-8DE7-90F8E1F5DF49}" type="presOf" srcId="{C39E3CA3-6EE6-4BF2-B8F0-576D4CDDC170}" destId="{90683837-A280-4BCB-8581-4E5E3CA5E173}" srcOrd="1" destOrd="0" presId="urn:microsoft.com/office/officeart/2005/8/layout/target3"/>
    <dgm:cxn modelId="{803FE6C0-4464-4043-BCD6-01CEF64B63BB}" type="presOf" srcId="{13FBC635-AFB1-4681-9C24-8162A911ED0A}" destId="{7EEDFC8A-7269-40A3-A647-882D008B7CBF}" srcOrd="0" destOrd="0" presId="urn:microsoft.com/office/officeart/2005/8/layout/target3"/>
    <dgm:cxn modelId="{F5BE0835-98F3-4710-86BC-F363F7C4C77F}" srcId="{13FBC635-AFB1-4681-9C24-8162A911ED0A}" destId="{C39E3CA3-6EE6-4BF2-B8F0-576D4CDDC170}" srcOrd="0" destOrd="0" parTransId="{52AD8513-5130-4D62-B568-B4C053C09285}" sibTransId="{82C1A8B7-5343-45E9-8D03-78250618209E}"/>
    <dgm:cxn modelId="{91CC34C3-F528-44AC-B11B-FAECF0DEBE20}" type="presOf" srcId="{C39E3CA3-6EE6-4BF2-B8F0-576D4CDDC170}" destId="{9405DBD9-F1CA-46DB-A20C-D42B63D64A50}" srcOrd="0" destOrd="0" presId="urn:microsoft.com/office/officeart/2005/8/layout/target3"/>
    <dgm:cxn modelId="{EF70BC08-5062-436D-BE2B-DA40C5D4BB5A}" type="presParOf" srcId="{7EEDFC8A-7269-40A3-A647-882D008B7CBF}" destId="{A9618011-794A-4F57-B2D3-E98DB300832C}" srcOrd="0" destOrd="0" presId="urn:microsoft.com/office/officeart/2005/8/layout/target3"/>
    <dgm:cxn modelId="{3C1446EC-1CA8-4A7C-A941-91CFE7E587B0}" type="presParOf" srcId="{7EEDFC8A-7269-40A3-A647-882D008B7CBF}" destId="{939C3AF2-FC60-4B2D-8EF7-E489E4E4E51E}" srcOrd="1" destOrd="0" presId="urn:microsoft.com/office/officeart/2005/8/layout/target3"/>
    <dgm:cxn modelId="{C9556A9E-B0F3-4BBC-8465-492DE30E48CC}" type="presParOf" srcId="{7EEDFC8A-7269-40A3-A647-882D008B7CBF}" destId="{9405DBD9-F1CA-46DB-A20C-D42B63D64A50}" srcOrd="2" destOrd="0" presId="urn:microsoft.com/office/officeart/2005/8/layout/target3"/>
    <dgm:cxn modelId="{D2B3A1AA-0854-4988-B0E4-5A177DCE710C}" type="presParOf" srcId="{7EEDFC8A-7269-40A3-A647-882D008B7CBF}" destId="{90683837-A280-4BCB-8581-4E5E3CA5E173}" srcOrd="3" destOrd="0" presId="urn:microsoft.com/office/officeart/2005/8/layout/target3"/>
  </dgm:cxnLst>
  <dgm:bg/>
  <dgm:whole/>
  <dgm:extLst>
    <a:ext uri="http://schemas.microsoft.com/office/drawing/2008/diagram">
      <dsp:dataModelExt xmlns:dsp="http://schemas.microsoft.com/office/drawing/2008/diagram" xmlns="" relId="rId2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46B308A-0EF8-4CEF-B79D-A19CDA6E1B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MX"/>
        </a:p>
      </dgm:t>
    </dgm:pt>
    <dgm:pt modelId="{97042218-9C0F-42B9-B6FC-B8533E6D58E4}">
      <dgm:prSet custT="1"/>
      <dgm:spPr/>
      <dgm:t>
        <a:bodyPr/>
        <a:lstStyle/>
        <a:p>
          <a:pPr rtl="0"/>
          <a:r>
            <a:rPr lang="es-MX" sz="1800" dirty="0" smtClean="0"/>
            <a:t>Obtención del conocimiento del negocio de la     entidad y del sector en el que opera.</a:t>
          </a:r>
          <a:endParaRPr lang="es-MX" sz="1800" dirty="0"/>
        </a:p>
      </dgm:t>
    </dgm:pt>
    <dgm:pt modelId="{E492EAB6-F708-4177-8D50-76AF9478D994}" type="parTrans" cxnId="{8DF08AE7-78EB-4366-A6C3-280B942D5FA8}">
      <dgm:prSet/>
      <dgm:spPr/>
      <dgm:t>
        <a:bodyPr/>
        <a:lstStyle/>
        <a:p>
          <a:endParaRPr lang="es-MX"/>
        </a:p>
      </dgm:t>
    </dgm:pt>
    <dgm:pt modelId="{017733AE-52E7-49D4-B9B3-72CC76C12B2D}" type="sibTrans" cxnId="{8DF08AE7-78EB-4366-A6C3-280B942D5FA8}">
      <dgm:prSet/>
      <dgm:spPr/>
      <dgm:t>
        <a:bodyPr/>
        <a:lstStyle/>
        <a:p>
          <a:endParaRPr lang="es-MX"/>
        </a:p>
      </dgm:t>
    </dgm:pt>
    <dgm:pt modelId="{C192083C-0BA5-4766-891C-A99ADFAE7544}">
      <dgm:prSet custT="1"/>
      <dgm:spPr/>
      <dgm:t>
        <a:bodyPr/>
        <a:lstStyle/>
        <a:p>
          <a:pPr rtl="0"/>
          <a:r>
            <a:rPr lang="es-MX" sz="1400" dirty="0" smtClean="0"/>
            <a:t> </a:t>
          </a:r>
          <a:r>
            <a:rPr lang="es-MX" sz="1800" dirty="0" smtClean="0"/>
            <a:t>Preguntas relativas a los principios y prácticas contables aplicados por la entidad.</a:t>
          </a:r>
          <a:endParaRPr lang="es-MX" sz="1800" dirty="0"/>
        </a:p>
      </dgm:t>
    </dgm:pt>
    <dgm:pt modelId="{0DB65727-55A6-48F2-8366-1B40D2853C7D}" type="parTrans" cxnId="{08CBD5EF-CD13-4C87-AB04-365525D6172E}">
      <dgm:prSet/>
      <dgm:spPr/>
      <dgm:t>
        <a:bodyPr/>
        <a:lstStyle/>
        <a:p>
          <a:endParaRPr lang="es-MX"/>
        </a:p>
      </dgm:t>
    </dgm:pt>
    <dgm:pt modelId="{BF4FAB43-6E88-4DF4-86E3-58953885AFCE}" type="sibTrans" cxnId="{08CBD5EF-CD13-4C87-AB04-365525D6172E}">
      <dgm:prSet/>
      <dgm:spPr/>
      <dgm:t>
        <a:bodyPr/>
        <a:lstStyle/>
        <a:p>
          <a:endParaRPr lang="es-MX"/>
        </a:p>
      </dgm:t>
    </dgm:pt>
    <dgm:pt modelId="{4AB5F710-BC0E-476A-9F59-1A0205AF5F04}">
      <dgm:prSet custT="1"/>
      <dgm:spPr/>
      <dgm:t>
        <a:bodyPr/>
        <a:lstStyle/>
        <a:p>
          <a:pPr rtl="0"/>
          <a:r>
            <a:rPr lang="es-MX" sz="1800" dirty="0" smtClean="0"/>
            <a:t>Preguntas relativas a los procedimientos de registro contable, clasificación y agrupación de las transacciones, recopilación de la información para su desglose en los estados financieros y preparación de los mismos. </a:t>
          </a:r>
          <a:endParaRPr lang="es-MX" sz="1800" dirty="0"/>
        </a:p>
      </dgm:t>
    </dgm:pt>
    <dgm:pt modelId="{9E8817C6-579B-4AA8-8A5D-0F919FAF7AE0}" type="parTrans" cxnId="{6B6BF316-2A26-40ED-8BD6-2C74FF1BB74E}">
      <dgm:prSet/>
      <dgm:spPr/>
      <dgm:t>
        <a:bodyPr/>
        <a:lstStyle/>
        <a:p>
          <a:endParaRPr lang="es-MX"/>
        </a:p>
      </dgm:t>
    </dgm:pt>
    <dgm:pt modelId="{93193AAC-7A77-4560-B64F-BF52B816B818}" type="sibTrans" cxnId="{6B6BF316-2A26-40ED-8BD6-2C74FF1BB74E}">
      <dgm:prSet/>
      <dgm:spPr/>
      <dgm:t>
        <a:bodyPr/>
        <a:lstStyle/>
        <a:p>
          <a:endParaRPr lang="es-MX"/>
        </a:p>
      </dgm:t>
    </dgm:pt>
    <dgm:pt modelId="{C5F9BFB3-E1F4-4D4D-A504-A4612EEAE13F}">
      <dgm:prSet custT="1"/>
      <dgm:spPr/>
      <dgm:t>
        <a:bodyPr/>
        <a:lstStyle/>
        <a:p>
          <a:pPr rtl="0"/>
          <a:r>
            <a:rPr lang="es-MX" sz="1800" dirty="0" smtClean="0"/>
            <a:t>Preguntas relativas a todas las manifestaciones significativas incluidas en los estados financieros. MSD PROCEDIMIEN</a:t>
          </a:r>
          <a:endParaRPr lang="es-MX" sz="1800" dirty="0"/>
        </a:p>
      </dgm:t>
    </dgm:pt>
    <dgm:pt modelId="{0403B08B-D312-4A52-B21C-620123BEE852}" type="parTrans" cxnId="{E834BFF8-7153-44D7-8D64-A535C46B9606}">
      <dgm:prSet/>
      <dgm:spPr/>
      <dgm:t>
        <a:bodyPr/>
        <a:lstStyle/>
        <a:p>
          <a:endParaRPr lang="es-MX"/>
        </a:p>
      </dgm:t>
    </dgm:pt>
    <dgm:pt modelId="{63B19B38-8A00-48CB-AB1E-90D0F0D2374E}" type="sibTrans" cxnId="{E834BFF8-7153-44D7-8D64-A535C46B9606}">
      <dgm:prSet/>
      <dgm:spPr/>
      <dgm:t>
        <a:bodyPr/>
        <a:lstStyle/>
        <a:p>
          <a:endParaRPr lang="es-MX"/>
        </a:p>
      </dgm:t>
    </dgm:pt>
    <dgm:pt modelId="{B8ACFD9E-ACAC-4B07-A09C-0E851054535F}" type="pres">
      <dgm:prSet presAssocID="{A46B308A-0EF8-4CEF-B79D-A19CDA6E1BA2}" presName="linear" presStyleCnt="0">
        <dgm:presLayoutVars>
          <dgm:animLvl val="lvl"/>
          <dgm:resizeHandles val="exact"/>
        </dgm:presLayoutVars>
      </dgm:prSet>
      <dgm:spPr/>
      <dgm:t>
        <a:bodyPr/>
        <a:lstStyle/>
        <a:p>
          <a:endParaRPr lang="es-MX"/>
        </a:p>
      </dgm:t>
    </dgm:pt>
    <dgm:pt modelId="{FC8A0C9A-7287-41FD-8D31-F2049B13C87F}" type="pres">
      <dgm:prSet presAssocID="{97042218-9C0F-42B9-B6FC-B8533E6D58E4}" presName="parentText" presStyleLbl="node1" presStyleIdx="0" presStyleCnt="4">
        <dgm:presLayoutVars>
          <dgm:chMax val="0"/>
          <dgm:bulletEnabled val="1"/>
        </dgm:presLayoutVars>
      </dgm:prSet>
      <dgm:spPr/>
      <dgm:t>
        <a:bodyPr/>
        <a:lstStyle/>
        <a:p>
          <a:endParaRPr lang="es-MX"/>
        </a:p>
      </dgm:t>
    </dgm:pt>
    <dgm:pt modelId="{8531150F-7351-4A89-A7ED-1C1EC5E53B76}" type="pres">
      <dgm:prSet presAssocID="{017733AE-52E7-49D4-B9B3-72CC76C12B2D}" presName="spacer" presStyleCnt="0"/>
      <dgm:spPr/>
    </dgm:pt>
    <dgm:pt modelId="{704ECBEE-7B03-43C0-9AAB-A17E561930BC}" type="pres">
      <dgm:prSet presAssocID="{C192083C-0BA5-4766-891C-A99ADFAE7544}" presName="parentText" presStyleLbl="node1" presStyleIdx="1" presStyleCnt="4">
        <dgm:presLayoutVars>
          <dgm:chMax val="0"/>
          <dgm:bulletEnabled val="1"/>
        </dgm:presLayoutVars>
      </dgm:prSet>
      <dgm:spPr/>
      <dgm:t>
        <a:bodyPr/>
        <a:lstStyle/>
        <a:p>
          <a:endParaRPr lang="es-MX"/>
        </a:p>
      </dgm:t>
    </dgm:pt>
    <dgm:pt modelId="{E26E3580-8274-4BCF-9A50-DFA0B730FFF6}" type="pres">
      <dgm:prSet presAssocID="{BF4FAB43-6E88-4DF4-86E3-58953885AFCE}" presName="spacer" presStyleCnt="0"/>
      <dgm:spPr/>
    </dgm:pt>
    <dgm:pt modelId="{2B29F647-DF5E-4C5A-AEC7-460DABA67065}" type="pres">
      <dgm:prSet presAssocID="{4AB5F710-BC0E-476A-9F59-1A0205AF5F04}" presName="parentText" presStyleLbl="node1" presStyleIdx="2" presStyleCnt="4">
        <dgm:presLayoutVars>
          <dgm:chMax val="0"/>
          <dgm:bulletEnabled val="1"/>
        </dgm:presLayoutVars>
      </dgm:prSet>
      <dgm:spPr/>
      <dgm:t>
        <a:bodyPr/>
        <a:lstStyle/>
        <a:p>
          <a:endParaRPr lang="es-MX"/>
        </a:p>
      </dgm:t>
    </dgm:pt>
    <dgm:pt modelId="{A3D4801E-6A81-41A7-A19E-ACD5F9BEFC62}" type="pres">
      <dgm:prSet presAssocID="{93193AAC-7A77-4560-B64F-BF52B816B818}" presName="spacer" presStyleCnt="0"/>
      <dgm:spPr/>
    </dgm:pt>
    <dgm:pt modelId="{893FA623-5E5E-478E-A3E6-5C69DF55367F}" type="pres">
      <dgm:prSet presAssocID="{C5F9BFB3-E1F4-4D4D-A504-A4612EEAE13F}" presName="parentText" presStyleLbl="node1" presStyleIdx="3" presStyleCnt="4">
        <dgm:presLayoutVars>
          <dgm:chMax val="0"/>
          <dgm:bulletEnabled val="1"/>
        </dgm:presLayoutVars>
      </dgm:prSet>
      <dgm:spPr/>
      <dgm:t>
        <a:bodyPr/>
        <a:lstStyle/>
        <a:p>
          <a:endParaRPr lang="es-MX"/>
        </a:p>
      </dgm:t>
    </dgm:pt>
  </dgm:ptLst>
  <dgm:cxnLst>
    <dgm:cxn modelId="{08CBD5EF-CD13-4C87-AB04-365525D6172E}" srcId="{A46B308A-0EF8-4CEF-B79D-A19CDA6E1BA2}" destId="{C192083C-0BA5-4766-891C-A99ADFAE7544}" srcOrd="1" destOrd="0" parTransId="{0DB65727-55A6-48F2-8366-1B40D2853C7D}" sibTransId="{BF4FAB43-6E88-4DF4-86E3-58953885AFCE}"/>
    <dgm:cxn modelId="{6B6BF316-2A26-40ED-8BD6-2C74FF1BB74E}" srcId="{A46B308A-0EF8-4CEF-B79D-A19CDA6E1BA2}" destId="{4AB5F710-BC0E-476A-9F59-1A0205AF5F04}" srcOrd="2" destOrd="0" parTransId="{9E8817C6-579B-4AA8-8A5D-0F919FAF7AE0}" sibTransId="{93193AAC-7A77-4560-B64F-BF52B816B818}"/>
    <dgm:cxn modelId="{4551F5C3-F1F7-4D1B-ACC7-E5AE9874E040}" type="presOf" srcId="{C5F9BFB3-E1F4-4D4D-A504-A4612EEAE13F}" destId="{893FA623-5E5E-478E-A3E6-5C69DF55367F}" srcOrd="0" destOrd="0" presId="urn:microsoft.com/office/officeart/2005/8/layout/vList2"/>
    <dgm:cxn modelId="{E834BFF8-7153-44D7-8D64-A535C46B9606}" srcId="{A46B308A-0EF8-4CEF-B79D-A19CDA6E1BA2}" destId="{C5F9BFB3-E1F4-4D4D-A504-A4612EEAE13F}" srcOrd="3" destOrd="0" parTransId="{0403B08B-D312-4A52-B21C-620123BEE852}" sibTransId="{63B19B38-8A00-48CB-AB1E-90D0F0D2374E}"/>
    <dgm:cxn modelId="{8DF08AE7-78EB-4366-A6C3-280B942D5FA8}" srcId="{A46B308A-0EF8-4CEF-B79D-A19CDA6E1BA2}" destId="{97042218-9C0F-42B9-B6FC-B8533E6D58E4}" srcOrd="0" destOrd="0" parTransId="{E492EAB6-F708-4177-8D50-76AF9478D994}" sibTransId="{017733AE-52E7-49D4-B9B3-72CC76C12B2D}"/>
    <dgm:cxn modelId="{F8E6E6AA-78DB-470B-896C-335381E24A79}" type="presOf" srcId="{A46B308A-0EF8-4CEF-B79D-A19CDA6E1BA2}" destId="{B8ACFD9E-ACAC-4B07-A09C-0E851054535F}" srcOrd="0" destOrd="0" presId="urn:microsoft.com/office/officeart/2005/8/layout/vList2"/>
    <dgm:cxn modelId="{62B77C2B-1891-4882-8326-5DD8D6DF71D6}" type="presOf" srcId="{4AB5F710-BC0E-476A-9F59-1A0205AF5F04}" destId="{2B29F647-DF5E-4C5A-AEC7-460DABA67065}" srcOrd="0" destOrd="0" presId="urn:microsoft.com/office/officeart/2005/8/layout/vList2"/>
    <dgm:cxn modelId="{0187D264-96C5-47A3-9D18-79C5324AF340}" type="presOf" srcId="{97042218-9C0F-42B9-B6FC-B8533E6D58E4}" destId="{FC8A0C9A-7287-41FD-8D31-F2049B13C87F}" srcOrd="0" destOrd="0" presId="urn:microsoft.com/office/officeart/2005/8/layout/vList2"/>
    <dgm:cxn modelId="{6BFCE3FE-2937-469E-8E5B-6D05B9816E52}" type="presOf" srcId="{C192083C-0BA5-4766-891C-A99ADFAE7544}" destId="{704ECBEE-7B03-43C0-9AAB-A17E561930BC}" srcOrd="0" destOrd="0" presId="urn:microsoft.com/office/officeart/2005/8/layout/vList2"/>
    <dgm:cxn modelId="{71FD386D-3D66-41EE-B450-D3110E14CF42}" type="presParOf" srcId="{B8ACFD9E-ACAC-4B07-A09C-0E851054535F}" destId="{FC8A0C9A-7287-41FD-8D31-F2049B13C87F}" srcOrd="0" destOrd="0" presId="urn:microsoft.com/office/officeart/2005/8/layout/vList2"/>
    <dgm:cxn modelId="{3A5F4B5C-28C8-4598-BB5E-D308FCDA7263}" type="presParOf" srcId="{B8ACFD9E-ACAC-4B07-A09C-0E851054535F}" destId="{8531150F-7351-4A89-A7ED-1C1EC5E53B76}" srcOrd="1" destOrd="0" presId="urn:microsoft.com/office/officeart/2005/8/layout/vList2"/>
    <dgm:cxn modelId="{4BC894E9-B889-49CD-8C81-8FF3A4063AC6}" type="presParOf" srcId="{B8ACFD9E-ACAC-4B07-A09C-0E851054535F}" destId="{704ECBEE-7B03-43C0-9AAB-A17E561930BC}" srcOrd="2" destOrd="0" presId="urn:microsoft.com/office/officeart/2005/8/layout/vList2"/>
    <dgm:cxn modelId="{15F8E208-13E4-4DC6-B276-DC439B2F61D6}" type="presParOf" srcId="{B8ACFD9E-ACAC-4B07-A09C-0E851054535F}" destId="{E26E3580-8274-4BCF-9A50-DFA0B730FFF6}" srcOrd="3" destOrd="0" presId="urn:microsoft.com/office/officeart/2005/8/layout/vList2"/>
    <dgm:cxn modelId="{F0A4B99C-8375-463C-BEE8-0EAA5E089D2F}" type="presParOf" srcId="{B8ACFD9E-ACAC-4B07-A09C-0E851054535F}" destId="{2B29F647-DF5E-4C5A-AEC7-460DABA67065}" srcOrd="4" destOrd="0" presId="urn:microsoft.com/office/officeart/2005/8/layout/vList2"/>
    <dgm:cxn modelId="{3B03FA79-87D9-4558-902D-041325975135}" type="presParOf" srcId="{B8ACFD9E-ACAC-4B07-A09C-0E851054535F}" destId="{A3D4801E-6A81-41A7-A19E-ACD5F9BEFC62}" srcOrd="5" destOrd="0" presId="urn:microsoft.com/office/officeart/2005/8/layout/vList2"/>
    <dgm:cxn modelId="{BB9AED0A-4B09-4C4F-A0DE-2E827AF5A2EA}" type="presParOf" srcId="{B8ACFD9E-ACAC-4B07-A09C-0E851054535F}" destId="{893FA623-5E5E-478E-A3E6-5C69DF55367F}"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C92A3C0-485D-45E2-AE75-3A104E1349E1}">
      <dsp:nvSpPr>
        <dsp:cNvPr id="0" name=""/>
        <dsp:cNvSpPr/>
      </dsp:nvSpPr>
      <dsp:spPr>
        <a:xfrm>
          <a:off x="6284" y="0"/>
          <a:ext cx="6429239" cy="1551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l" defTabSz="977900" rtl="0">
            <a:lnSpc>
              <a:spcPct val="90000"/>
            </a:lnSpc>
            <a:spcBef>
              <a:spcPct val="0"/>
            </a:spcBef>
            <a:spcAft>
              <a:spcPct val="35000"/>
            </a:spcAft>
          </a:pPr>
          <a:r>
            <a:rPr lang="es-MX" sz="2200" b="0" kern="1200" dirty="0" smtClean="0"/>
            <a:t>IMPORTANCIA RELATIVA ISRE 2400 </a:t>
          </a:r>
          <a:endParaRPr lang="es-MX" sz="2200" b="0" kern="1200" dirty="0"/>
        </a:p>
      </dsp:txBody>
      <dsp:txXfrm>
        <a:off x="6284" y="620404"/>
        <a:ext cx="6429239" cy="620404"/>
      </dsp:txXfrm>
    </dsp:sp>
    <dsp:sp modelId="{44C0F365-0F00-4A69-AC46-36D00FDD687F}">
      <dsp:nvSpPr>
        <dsp:cNvPr id="0" name=""/>
        <dsp:cNvSpPr/>
      </dsp:nvSpPr>
      <dsp:spPr>
        <a:xfrm>
          <a:off x="4782138" y="154836"/>
          <a:ext cx="1551009" cy="119443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EDD791-C13F-4C52-8658-E166B2284EDD}">
      <dsp:nvSpPr>
        <dsp:cNvPr id="0" name=""/>
        <dsp:cNvSpPr/>
      </dsp:nvSpPr>
      <dsp:spPr>
        <a:xfrm>
          <a:off x="257420" y="1240808"/>
          <a:ext cx="5920682" cy="232651"/>
        </a:xfrm>
        <a:prstGeom prst="leftRight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57CC272-770F-4AE6-BD2C-4AF7A7263FE2}">
      <dsp:nvSpPr>
        <dsp:cNvPr id="0" name=""/>
        <dsp:cNvSpPr/>
      </dsp:nvSpPr>
      <dsp:spPr>
        <a:xfrm>
          <a:off x="758252" y="0"/>
          <a:ext cx="4878614" cy="267375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s-MX" sz="1900" kern="1200" dirty="0" smtClean="0"/>
            <a:t>Aunque el riesgo de que los errores no sean detectados es superior en una revisión que en una auditoría, el juicio sobre lo que se considera material se basa en la información sobre la que el auditor expresa una opinión y en las necesidades de quienes confían en dicha información, y no en el nivel de seguridad proporcionado.</a:t>
          </a:r>
          <a:endParaRPr lang="es-MX" sz="1900" kern="1200" dirty="0"/>
        </a:p>
      </dsp:txBody>
      <dsp:txXfrm>
        <a:off x="758252" y="0"/>
        <a:ext cx="4878614" cy="267375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618011-794A-4F57-B2D3-E98DB300832C}">
      <dsp:nvSpPr>
        <dsp:cNvPr id="0" name=""/>
        <dsp:cNvSpPr/>
      </dsp:nvSpPr>
      <dsp:spPr>
        <a:xfrm>
          <a:off x="0" y="336823"/>
          <a:ext cx="2798758" cy="2798758"/>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05DBD9-F1CA-46DB-A20C-D42B63D64A50}">
      <dsp:nvSpPr>
        <dsp:cNvPr id="0" name=""/>
        <dsp:cNvSpPr/>
      </dsp:nvSpPr>
      <dsp:spPr>
        <a:xfrm>
          <a:off x="1399379" y="336823"/>
          <a:ext cx="3265218" cy="2798758"/>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s-MX" sz="2000" kern="1200" dirty="0" smtClean="0"/>
            <a:t>El auditor deberá aplicar las mismas consideraciones sobre la importancia relativa que habría utilizado si tuviera que expresar una opinión de auditoría sobre los estados financieros, Aunque el riesgo de que los errores .</a:t>
          </a:r>
          <a:endParaRPr lang="es-MX" sz="2000" kern="1200" dirty="0"/>
        </a:p>
      </dsp:txBody>
      <dsp:txXfrm>
        <a:off x="1399379" y="336823"/>
        <a:ext cx="3265218" cy="279875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8A0C9A-7287-41FD-8D31-F2049B13C87F}">
      <dsp:nvSpPr>
        <dsp:cNvPr id="0" name=""/>
        <dsp:cNvSpPr/>
      </dsp:nvSpPr>
      <dsp:spPr>
        <a:xfrm>
          <a:off x="0" y="656"/>
          <a:ext cx="7847636" cy="9360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s-MX" sz="1800" kern="1200" dirty="0" smtClean="0"/>
            <a:t>Obtención del conocimiento del negocio de la     entidad y del sector en el que opera.</a:t>
          </a:r>
          <a:endParaRPr lang="es-MX" sz="1800" kern="1200" dirty="0"/>
        </a:p>
      </dsp:txBody>
      <dsp:txXfrm>
        <a:off x="0" y="656"/>
        <a:ext cx="7847636" cy="936012"/>
      </dsp:txXfrm>
    </dsp:sp>
    <dsp:sp modelId="{704ECBEE-7B03-43C0-9AAB-A17E561930BC}">
      <dsp:nvSpPr>
        <dsp:cNvPr id="0" name=""/>
        <dsp:cNvSpPr/>
      </dsp:nvSpPr>
      <dsp:spPr>
        <a:xfrm>
          <a:off x="0" y="950098"/>
          <a:ext cx="7847636" cy="9360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s-MX" sz="1400" kern="1200" dirty="0" smtClean="0"/>
            <a:t> </a:t>
          </a:r>
          <a:r>
            <a:rPr lang="es-MX" sz="1800" kern="1200" dirty="0" smtClean="0"/>
            <a:t>Preguntas relativas a los principios y prácticas contables aplicados por la entidad.</a:t>
          </a:r>
          <a:endParaRPr lang="es-MX" sz="1800" kern="1200" dirty="0"/>
        </a:p>
      </dsp:txBody>
      <dsp:txXfrm>
        <a:off x="0" y="950098"/>
        <a:ext cx="7847636" cy="936012"/>
      </dsp:txXfrm>
    </dsp:sp>
    <dsp:sp modelId="{2B29F647-DF5E-4C5A-AEC7-460DABA67065}">
      <dsp:nvSpPr>
        <dsp:cNvPr id="0" name=""/>
        <dsp:cNvSpPr/>
      </dsp:nvSpPr>
      <dsp:spPr>
        <a:xfrm>
          <a:off x="0" y="1899540"/>
          <a:ext cx="7847636" cy="9360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s-MX" sz="1800" kern="1200" dirty="0" smtClean="0"/>
            <a:t>Preguntas relativas a los procedimientos de registro contable, clasificación y agrupación de las transacciones, recopilación de la información para su desglose en los estados financieros y preparación de los mismos. </a:t>
          </a:r>
          <a:endParaRPr lang="es-MX" sz="1800" kern="1200" dirty="0"/>
        </a:p>
      </dsp:txBody>
      <dsp:txXfrm>
        <a:off x="0" y="1899540"/>
        <a:ext cx="7847636" cy="936012"/>
      </dsp:txXfrm>
    </dsp:sp>
    <dsp:sp modelId="{893FA623-5E5E-478E-A3E6-5C69DF55367F}">
      <dsp:nvSpPr>
        <dsp:cNvPr id="0" name=""/>
        <dsp:cNvSpPr/>
      </dsp:nvSpPr>
      <dsp:spPr>
        <a:xfrm>
          <a:off x="0" y="2848983"/>
          <a:ext cx="7847636" cy="9360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s-MX" sz="1800" kern="1200" dirty="0" smtClean="0"/>
            <a:t>Preguntas relativas a todas las manifestaciones significativas incluidas en los estados financieros. MSD PROCEDIMIEN</a:t>
          </a:r>
          <a:endParaRPr lang="es-MX" sz="1800" kern="1200" dirty="0"/>
        </a:p>
      </dsp:txBody>
      <dsp:txXfrm>
        <a:off x="0" y="2848983"/>
        <a:ext cx="7847636" cy="936012"/>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19" name="18 Marcador de pie de página"/>
          <p:cNvSpPr>
            <a:spLocks noGrp="1"/>
          </p:cNvSpPr>
          <p:nvPr>
            <p:ph type="ftr" sz="quarter" idx="11"/>
          </p:nvPr>
        </p:nvSpPr>
        <p:spPr/>
        <p:txBody>
          <a:bodyPr/>
          <a:lstStyle/>
          <a:p>
            <a:endParaRPr lang="es-CO"/>
          </a:p>
        </p:txBody>
      </p:sp>
      <p:sp>
        <p:nvSpPr>
          <p:cNvPr id="27" name="26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914402"/>
            <a:ext cx="27432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914402"/>
            <a:ext cx="80264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704088"/>
            <a:ext cx="109728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704088"/>
            <a:ext cx="109728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54EDD7B7-C21B-4B07-A36B-E071593CBCE3}"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43093B4-9BC4-4FD7-87CC-AE9B89D24178}" type="datetimeFigureOut">
              <a:rPr lang="es-CO" smtClean="0"/>
              <a:pPr/>
              <a:t>23/04/2015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10769600" y="6356351"/>
            <a:ext cx="812800" cy="365125"/>
          </a:xfrm>
        </p:spPr>
        <p:txBody>
          <a:bodyPr/>
          <a:lstStyle/>
          <a:p>
            <a:fld id="{54EDD7B7-C21B-4B07-A36B-E071593CBCE3}" type="slidenum">
              <a:rPr lang="es-CO" smtClean="0"/>
              <a:pPr/>
              <a:t>‹Nº›</a:t>
            </a:fld>
            <a:endParaRPr lang="es-CO"/>
          </a:p>
        </p:txBody>
      </p:sp>
      <p:sp>
        <p:nvSpPr>
          <p:cNvPr id="3" name="2 Marcador de posición de image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3093B4-9BC4-4FD7-87CC-AE9B89D24178}" type="datetimeFigureOut">
              <a:rPr lang="es-CO" smtClean="0"/>
              <a:pPr/>
              <a:t>23/04/2015</a:t>
            </a:fld>
            <a:endParaRPr lang="es-CO"/>
          </a:p>
        </p:txBody>
      </p:sp>
      <p:sp>
        <p:nvSpPr>
          <p:cNvPr id="22" name="21 Marcador de pie de página"/>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a:p>
        </p:txBody>
      </p:sp>
      <p:sp>
        <p:nvSpPr>
          <p:cNvPr id="18" name="17 Marcador de número de diapositiva"/>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EDD7B7-C21B-4B07-A36B-E071593CBCE3}" type="slidenum">
              <a:rPr lang="es-CO" smtClean="0"/>
              <a:pPr/>
              <a:t>‹Nº›</a:t>
            </a:fld>
            <a:endParaRPr lang="es-CO"/>
          </a:p>
        </p:txBody>
      </p:sp>
      <p:grpSp>
        <p:nvGrpSpPr>
          <p:cNvPr id="2" name="1 Grupo"/>
          <p:cNvGrpSpPr/>
          <p:nvPr/>
        </p:nvGrpSpPr>
        <p:grpSpPr>
          <a:xfrm>
            <a:off x="-25356" y="202408"/>
            <a:ext cx="12240731"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18" Type="http://schemas.openxmlformats.org/officeDocument/2006/relationships/diagramLayout" Target="../diagrams/layout5.xml"/><Relationship Id="rId26" Type="http://schemas.microsoft.com/office/2007/relationships/diagramDrawing" Target="../diagrams/drawing6.xml"/><Relationship Id="rId3" Type="http://schemas.openxmlformats.org/officeDocument/2006/relationships/diagramLayout" Target="../diagrams/layout2.xml"/><Relationship Id="rId21" Type="http://schemas.microsoft.com/office/2007/relationships/diagramDrawing" Target="../diagrams/drawing5.xml"/><Relationship Id="rId7" Type="http://schemas.openxmlformats.org/officeDocument/2006/relationships/diagramData" Target="../diagrams/data3.xml"/><Relationship Id="rId12" Type="http://schemas.openxmlformats.org/officeDocument/2006/relationships/diagramData" Target="../diagrams/data4.xml"/><Relationship Id="rId17" Type="http://schemas.openxmlformats.org/officeDocument/2006/relationships/diagramData" Target="../diagrams/data5.xml"/><Relationship Id="rId25" Type="http://schemas.openxmlformats.org/officeDocument/2006/relationships/diagramColors" Target="../diagrams/colors6.xml"/><Relationship Id="rId2" Type="http://schemas.openxmlformats.org/officeDocument/2006/relationships/diagramData" Target="../diagrams/data2.xml"/><Relationship Id="rId16" Type="http://schemas.microsoft.com/office/2007/relationships/diagramDrawing" Target="../diagrams/drawing4.xml"/><Relationship Id="rId20" Type="http://schemas.openxmlformats.org/officeDocument/2006/relationships/diagramColors" Target="../diagrams/colors5.xml"/><Relationship Id="rId1" Type="http://schemas.openxmlformats.org/officeDocument/2006/relationships/slideLayout" Target="../slideLayouts/slideLayout8.xml"/><Relationship Id="rId6" Type="http://schemas.microsoft.com/office/2007/relationships/diagramDrawing" Target="../diagrams/drawing2.xml"/><Relationship Id="rId11" Type="http://schemas.microsoft.com/office/2007/relationships/diagramDrawing" Target="../diagrams/drawing3.xml"/><Relationship Id="rId24" Type="http://schemas.openxmlformats.org/officeDocument/2006/relationships/diagramQuickStyle" Target="../diagrams/quickStyle6.xml"/><Relationship Id="rId5" Type="http://schemas.openxmlformats.org/officeDocument/2006/relationships/diagramColors" Target="../diagrams/colors2.xml"/><Relationship Id="rId15" Type="http://schemas.openxmlformats.org/officeDocument/2006/relationships/diagramColors" Target="../diagrams/colors4.xml"/><Relationship Id="rId23" Type="http://schemas.openxmlformats.org/officeDocument/2006/relationships/diagramLayout" Target="../diagrams/layout6.xml"/><Relationship Id="rId10" Type="http://schemas.openxmlformats.org/officeDocument/2006/relationships/diagramColors" Target="../diagrams/colors3.xml"/><Relationship Id="rId19" Type="http://schemas.openxmlformats.org/officeDocument/2006/relationships/diagramQuickStyle" Target="../diagrams/quickStyle5.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 Id="rId22"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312433" y="656216"/>
            <a:ext cx="9628094" cy="8156079"/>
          </a:xfrm>
          <a:prstGeom prst="rect">
            <a:avLst/>
          </a:prstGeom>
        </p:spPr>
        <p:txBody>
          <a:bodyPr wrap="square">
            <a:spAutoFit/>
          </a:bodyPr>
          <a:lstStyle/>
          <a:p>
            <a:pPr algn="ctr"/>
            <a:r>
              <a:rPr lang="es-CO" sz="4400" dirty="0" smtClean="0">
                <a:solidFill>
                  <a:schemeClr val="bg1"/>
                </a:solidFill>
                <a:latin typeface="Arial Rounded MT Bold" panose="020F0704030504030204" pitchFamily="34" charset="0"/>
              </a:rPr>
              <a:t>AUDITORÍAS Y REVISIONES DE INFORMACIÓN FINANCIERA HISTÓRICA</a:t>
            </a:r>
          </a:p>
          <a:p>
            <a:pPr algn="ctr"/>
            <a:endParaRPr lang="es-CO" sz="4400" dirty="0" smtClean="0">
              <a:solidFill>
                <a:schemeClr val="bg1"/>
              </a:solidFill>
              <a:latin typeface="Arial Rounded MT Bold" panose="020F0704030504030204" pitchFamily="34" charset="0"/>
            </a:endParaRPr>
          </a:p>
          <a:p>
            <a:pPr algn="r"/>
            <a:endParaRPr lang="es-CO" sz="4400" dirty="0" smtClean="0">
              <a:solidFill>
                <a:schemeClr val="bg1"/>
              </a:solidFill>
              <a:latin typeface="Arial Rounded MT Bold" panose="020F0704030504030204" pitchFamily="34" charset="0"/>
            </a:endParaRPr>
          </a:p>
          <a:p>
            <a:pPr algn="r"/>
            <a:endParaRPr lang="es-CO" sz="2400" dirty="0" smtClean="0">
              <a:solidFill>
                <a:srgbClr val="0070C0"/>
              </a:solidFill>
              <a:latin typeface="Arial Rounded MT Bold" panose="020F0704030504030204" pitchFamily="34" charset="0"/>
            </a:endParaRPr>
          </a:p>
          <a:p>
            <a:pPr algn="r"/>
            <a:endParaRPr lang="es-CO" sz="2400" dirty="0">
              <a:solidFill>
                <a:srgbClr val="0070C0"/>
              </a:solidFill>
              <a:latin typeface="Arial Rounded MT Bold" panose="020F0704030504030204" pitchFamily="34" charset="0"/>
            </a:endParaRPr>
          </a:p>
          <a:p>
            <a:pPr algn="r"/>
            <a:r>
              <a:rPr lang="es-CO" sz="2400" dirty="0" smtClean="0">
                <a:solidFill>
                  <a:schemeClr val="bg1"/>
                </a:solidFill>
                <a:latin typeface="Arial Rounded MT Bold" panose="020F0704030504030204" pitchFamily="34" charset="0"/>
              </a:rPr>
              <a:t>PAULA BOTINA</a:t>
            </a:r>
          </a:p>
          <a:p>
            <a:pPr algn="r"/>
            <a:r>
              <a:rPr lang="es-CO" sz="2400" dirty="0" smtClean="0">
                <a:solidFill>
                  <a:schemeClr val="bg1"/>
                </a:solidFill>
                <a:latin typeface="Arial Rounded MT Bold" panose="020F0704030504030204" pitchFamily="34" charset="0"/>
              </a:rPr>
              <a:t>JESSICA VILLOTA</a:t>
            </a:r>
          </a:p>
          <a:p>
            <a:pPr algn="r"/>
            <a:endParaRPr lang="es-CO" sz="2400" dirty="0">
              <a:solidFill>
                <a:schemeClr val="bg1"/>
              </a:solidFill>
              <a:latin typeface="Arial Rounded MT Bold" panose="020F0704030504030204" pitchFamily="34" charset="0"/>
            </a:endParaRPr>
          </a:p>
          <a:p>
            <a:pPr algn="r"/>
            <a:r>
              <a:rPr lang="es-CO" sz="2400" dirty="0" smtClean="0">
                <a:solidFill>
                  <a:schemeClr val="bg1"/>
                </a:solidFill>
                <a:latin typeface="Arial Rounded MT Bold" panose="020F0704030504030204" pitchFamily="34" charset="0"/>
              </a:rPr>
              <a:t>SANTIAGO DE CALI </a:t>
            </a:r>
          </a:p>
          <a:p>
            <a:pPr algn="r"/>
            <a:r>
              <a:rPr lang="es-CO" sz="2400" dirty="0" smtClean="0">
                <a:solidFill>
                  <a:schemeClr val="bg1"/>
                </a:solidFill>
                <a:latin typeface="Arial Rounded MT Bold" panose="020F0704030504030204" pitchFamily="34" charset="0"/>
              </a:rPr>
              <a:t>ABRIL 09 2015</a:t>
            </a:r>
          </a:p>
          <a:p>
            <a:pPr algn="r"/>
            <a:endParaRPr lang="es-CO" sz="2400" dirty="0" smtClean="0">
              <a:solidFill>
                <a:srgbClr val="0070C0"/>
              </a:solidFill>
              <a:latin typeface="Arial Rounded MT Bold" panose="020F0704030504030204" pitchFamily="34" charset="0"/>
            </a:endParaRPr>
          </a:p>
          <a:p>
            <a:pPr algn="r"/>
            <a:endParaRPr lang="es-CO" sz="2400" dirty="0" smtClean="0">
              <a:solidFill>
                <a:srgbClr val="0070C0"/>
              </a:solidFill>
              <a:latin typeface="Arial Rounded MT Bold" panose="020F0704030504030204" pitchFamily="34" charset="0"/>
            </a:endParaRPr>
          </a:p>
          <a:p>
            <a:pPr algn="ctr"/>
            <a:endParaRPr lang="es-CO" sz="4400" dirty="0" smtClean="0">
              <a:solidFill>
                <a:srgbClr val="0070C0"/>
              </a:solidFill>
              <a:latin typeface="Arial Rounded MT Bold" panose="020F0704030504030204" pitchFamily="34" charset="0"/>
            </a:endParaRPr>
          </a:p>
          <a:p>
            <a:pPr algn="ctr"/>
            <a:endParaRPr lang="es-CO" sz="4400" dirty="0">
              <a:solidFill>
                <a:srgbClr val="0070C0"/>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668512" y="4112141"/>
            <a:ext cx="2143125" cy="2133600"/>
          </a:xfrm>
          <a:prstGeom prst="rect">
            <a:avLst/>
          </a:prstGeom>
        </p:spPr>
      </p:pic>
    </p:spTree>
    <p:extLst>
      <p:ext uri="{BB962C8B-B14F-4D97-AF65-F5344CB8AC3E}">
        <p14:creationId xmlns="" xmlns:p14="http://schemas.microsoft.com/office/powerpoint/2010/main" val="3018544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00113" y="849854"/>
            <a:ext cx="8616875" cy="4955203"/>
          </a:xfrm>
          <a:prstGeom prst="rect">
            <a:avLst/>
          </a:prstGeom>
        </p:spPr>
        <p:txBody>
          <a:bodyPr wrap="square">
            <a:spAutoFit/>
          </a:bodyPr>
          <a:lstStyle/>
          <a:p>
            <a:pPr algn="ctr"/>
            <a:r>
              <a:rPr lang="es-MX" sz="3200" dirty="0" smtClean="0">
                <a:solidFill>
                  <a:srgbClr val="0070C0"/>
                </a:solidFill>
              </a:rPr>
              <a:t>AUDITORÍAS Y REVISIONES DE INFORMACIÓN FINANCIERA </a:t>
            </a:r>
            <a:endParaRPr lang="es-CO" sz="3200" dirty="0">
              <a:solidFill>
                <a:srgbClr val="0070C0"/>
              </a:solidFill>
              <a:latin typeface="Batang" panose="02030600000101010101" pitchFamily="18" charset="-127"/>
              <a:ea typeface="Batang" panose="02030600000101010101" pitchFamily="18" charset="-127"/>
            </a:endParaRPr>
          </a:p>
          <a:p>
            <a:r>
              <a:rPr lang="es-CO" sz="2800" dirty="0" smtClean="0">
                <a:latin typeface="Batang" panose="02030600000101010101" pitchFamily="18" charset="-127"/>
                <a:ea typeface="Batang" panose="02030600000101010101" pitchFamily="18" charset="-127"/>
              </a:rPr>
              <a:t>                     </a:t>
            </a:r>
            <a:r>
              <a:rPr lang="es-MX" sz="2800" dirty="0" smtClean="0">
                <a:solidFill>
                  <a:srgbClr val="0070C0"/>
                </a:solidFill>
              </a:rPr>
              <a:t>(ISRE) 2000-2699</a:t>
            </a:r>
            <a:endParaRPr lang="es-CO" sz="2800" dirty="0" smtClean="0">
              <a:solidFill>
                <a:srgbClr val="0070C0"/>
              </a:solidFill>
              <a:latin typeface="Batang" panose="02030600000101010101" pitchFamily="18" charset="-127"/>
              <a:ea typeface="Batang" panose="02030600000101010101" pitchFamily="18" charset="-127"/>
            </a:endParaRPr>
          </a:p>
          <a:p>
            <a:endParaRPr lang="es-CO" sz="2800" dirty="0" smtClean="0">
              <a:latin typeface="Batang" panose="02030600000101010101" pitchFamily="18" charset="-127"/>
              <a:ea typeface="Batang" panose="02030600000101010101" pitchFamily="18" charset="-127"/>
            </a:endParaRPr>
          </a:p>
          <a:p>
            <a:pPr algn="ctr"/>
            <a:r>
              <a:rPr lang="es-CO" sz="2800" dirty="0" smtClean="0">
                <a:latin typeface="Batang" panose="02030600000101010101" pitchFamily="18" charset="-127"/>
                <a:ea typeface="Batang" panose="02030600000101010101" pitchFamily="18" charset="-127"/>
              </a:rPr>
              <a:t>• </a:t>
            </a:r>
            <a:r>
              <a:rPr lang="es-CO" sz="2800" b="1" dirty="0" smtClean="0">
                <a:latin typeface="+mj-lt"/>
                <a:ea typeface="Batang" panose="02030600000101010101" pitchFamily="18" charset="-127"/>
              </a:rPr>
              <a:t>2400 Compromisos para revisar los estados financieros (Anteriormente NIA 910)</a:t>
            </a:r>
          </a:p>
          <a:p>
            <a:pPr algn="ctr"/>
            <a:endParaRPr lang="es-CO" sz="2800" b="1" dirty="0" smtClean="0">
              <a:latin typeface="+mj-lt"/>
              <a:ea typeface="Batang" panose="02030600000101010101" pitchFamily="18" charset="-127"/>
            </a:endParaRPr>
          </a:p>
          <a:p>
            <a:pPr algn="ctr"/>
            <a:endParaRPr lang="es-CO" sz="2800" dirty="0">
              <a:latin typeface="Batang" panose="02030600000101010101" pitchFamily="18" charset="-127"/>
              <a:ea typeface="Batang" panose="02030600000101010101" pitchFamily="18" charset="-127"/>
            </a:endParaRPr>
          </a:p>
          <a:p>
            <a:pPr algn="ctr"/>
            <a:r>
              <a:rPr lang="es-CO" sz="2800" dirty="0" smtClean="0">
                <a:latin typeface="Batang" panose="02030600000101010101" pitchFamily="18" charset="-127"/>
                <a:ea typeface="Batang" panose="02030600000101010101" pitchFamily="18" charset="-127"/>
              </a:rPr>
              <a:t> </a:t>
            </a:r>
          </a:p>
          <a:p>
            <a:pPr algn="ctr"/>
            <a:r>
              <a:rPr lang="es-CO" sz="2800" b="1" dirty="0" smtClean="0">
                <a:latin typeface="+mj-lt"/>
                <a:ea typeface="Batang" panose="02030600000101010101" pitchFamily="18" charset="-127"/>
              </a:rPr>
              <a:t>• 2410 Revisión de información financiera intermedia realizada por el Auditor Independiente de la Entidad</a:t>
            </a:r>
            <a:endParaRPr lang="es-CO" sz="2800" b="1" dirty="0">
              <a:latin typeface="+mj-lt"/>
              <a:ea typeface="Batang" panose="02030600000101010101" pitchFamily="18" charset="-127"/>
            </a:endParaRPr>
          </a:p>
        </p:txBody>
      </p:sp>
    </p:spTree>
    <p:extLst>
      <p:ext uri="{BB962C8B-B14F-4D97-AF65-F5344CB8AC3E}">
        <p14:creationId xmlns="" xmlns:p14="http://schemas.microsoft.com/office/powerpoint/2010/main" val="3181306599"/>
      </p:ext>
    </p:extLst>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132268" y="532435"/>
            <a:ext cx="6096000" cy="1384995"/>
          </a:xfrm>
          <a:prstGeom prst="rect">
            <a:avLst/>
          </a:prstGeom>
        </p:spPr>
        <p:txBody>
          <a:bodyPr wrap="square">
            <a:spAutoFit/>
          </a:bodyPr>
          <a:lstStyle/>
          <a:p>
            <a:pPr algn="ctr"/>
            <a:r>
              <a:rPr lang="es-CO" sz="2800" b="1" dirty="0" smtClean="0">
                <a:solidFill>
                  <a:srgbClr val="0070C0"/>
                </a:solidFill>
                <a:latin typeface="Batang" panose="02030600000101010101" pitchFamily="18" charset="-127"/>
                <a:ea typeface="Batang" panose="02030600000101010101" pitchFamily="18" charset="-127"/>
              </a:rPr>
              <a:t>ISRE 2400 ENCARGOS DE REVISIÓN DE ESTADOS FINANCIEROS </a:t>
            </a:r>
            <a:endParaRPr lang="es-CO" sz="2800" b="1" dirty="0">
              <a:solidFill>
                <a:srgbClr val="0070C0"/>
              </a:solidFill>
              <a:latin typeface="Batang" panose="02030600000101010101" pitchFamily="18" charset="-127"/>
              <a:ea typeface="Batang" panose="02030600000101010101" pitchFamily="18" charset="-127"/>
            </a:endParaRPr>
          </a:p>
        </p:txBody>
      </p:sp>
      <p:sp>
        <p:nvSpPr>
          <p:cNvPr id="5" name="Rectángulo 4"/>
          <p:cNvSpPr/>
          <p:nvPr/>
        </p:nvSpPr>
        <p:spPr>
          <a:xfrm>
            <a:off x="982531" y="2226832"/>
            <a:ext cx="4299473" cy="1938992"/>
          </a:xfrm>
          <a:prstGeom prst="rect">
            <a:avLst/>
          </a:prstGeom>
        </p:spPr>
        <p:txBody>
          <a:bodyPr wrap="square">
            <a:spAutoFit/>
          </a:bodyPr>
          <a:lstStyle/>
          <a:p>
            <a:pPr marL="342900" indent="-342900" algn="just">
              <a:buFont typeface="Wingdings" panose="05000000000000000000" pitchFamily="2" charset="2"/>
              <a:buChar char="ü"/>
            </a:pPr>
            <a:r>
              <a:rPr lang="es-CO" sz="2400" dirty="0" smtClean="0">
                <a:latin typeface="+mj-lt"/>
                <a:ea typeface="Batang" panose="02030600000101010101" pitchFamily="18" charset="-127"/>
              </a:rPr>
              <a:t>El auditor obtiene evidencia que le permite una seguridad limitada para apoyar una conclusión sobre los estados financieros.</a:t>
            </a:r>
            <a:endParaRPr lang="es-CO" sz="2400" dirty="0">
              <a:latin typeface="+mj-lt"/>
              <a:ea typeface="Batang" panose="02030600000101010101" pitchFamily="18" charset="-127"/>
            </a:endParaRPr>
          </a:p>
        </p:txBody>
      </p:sp>
      <p:pic>
        <p:nvPicPr>
          <p:cNvPr id="6" name="Imagen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rot="822941">
            <a:off x="8855805" y="1678381"/>
            <a:ext cx="2716808" cy="3077332"/>
          </a:xfrm>
          <a:prstGeom prst="rect">
            <a:avLst/>
          </a:prstGeom>
          <a:ln>
            <a:noFill/>
          </a:ln>
          <a:effectLst>
            <a:outerShdw blurRad="190500" algn="tl" rotWithShape="0">
              <a:srgbClr val="000000">
                <a:alpha val="70000"/>
              </a:srgbClr>
            </a:outerShdw>
          </a:effectLst>
        </p:spPr>
      </p:pic>
      <p:sp>
        <p:nvSpPr>
          <p:cNvPr id="7" name="Rectángulo 6"/>
          <p:cNvSpPr/>
          <p:nvPr/>
        </p:nvSpPr>
        <p:spPr>
          <a:xfrm>
            <a:off x="2234004" y="4328932"/>
            <a:ext cx="6096000" cy="830997"/>
          </a:xfrm>
          <a:prstGeom prst="rect">
            <a:avLst/>
          </a:prstGeom>
        </p:spPr>
        <p:txBody>
          <a:bodyPr wrap="square">
            <a:spAutoFit/>
          </a:bodyPr>
          <a:lstStyle/>
          <a:p>
            <a:pPr marL="342900" indent="-342900">
              <a:buFont typeface="Wingdings" panose="05000000000000000000" pitchFamily="2" charset="2"/>
              <a:buChar char="ü"/>
            </a:pPr>
            <a:r>
              <a:rPr lang="es-CO" sz="2000" dirty="0" smtClean="0">
                <a:latin typeface="AR JULIAN" pitchFamily="2" charset="0"/>
                <a:ea typeface="Batang" panose="02030600000101010101" pitchFamily="18" charset="-127"/>
              </a:rPr>
              <a:t> </a:t>
            </a:r>
            <a:r>
              <a:rPr lang="es-CO" sz="2400" dirty="0" smtClean="0">
                <a:latin typeface="+mj-lt"/>
                <a:ea typeface="Batang" panose="02030600000101010101" pitchFamily="18" charset="-127"/>
              </a:rPr>
              <a:t>Aplica cuando no se requiere</a:t>
            </a:r>
          </a:p>
          <a:p>
            <a:r>
              <a:rPr lang="es-CO" sz="2400" dirty="0" smtClean="0">
                <a:latin typeface="+mj-lt"/>
                <a:ea typeface="Batang" panose="02030600000101010101" pitchFamily="18" charset="-127"/>
              </a:rPr>
              <a:t> una auditoría de estados financieros. </a:t>
            </a:r>
            <a:endParaRPr lang="es-CO" sz="2400" dirty="0">
              <a:latin typeface="+mj-lt"/>
              <a:ea typeface="Batang" panose="02030600000101010101" pitchFamily="18" charset="-127"/>
            </a:endParaRPr>
          </a:p>
        </p:txBody>
      </p:sp>
      <p:sp>
        <p:nvSpPr>
          <p:cNvPr id="8" name="Rectángulo 7"/>
          <p:cNvSpPr/>
          <p:nvPr/>
        </p:nvSpPr>
        <p:spPr>
          <a:xfrm>
            <a:off x="5802702" y="5497976"/>
            <a:ext cx="6096000" cy="830997"/>
          </a:xfrm>
          <a:prstGeom prst="rect">
            <a:avLst/>
          </a:prstGeom>
        </p:spPr>
        <p:txBody>
          <a:bodyPr wrap="square">
            <a:spAutoFit/>
          </a:bodyPr>
          <a:lstStyle/>
          <a:p>
            <a:pPr marL="342900" indent="-342900">
              <a:buFont typeface="Wingdings" panose="05000000000000000000" pitchFamily="2" charset="2"/>
              <a:buChar char="ü"/>
            </a:pPr>
            <a:r>
              <a:rPr lang="es-CO" sz="2400" dirty="0" smtClean="0">
                <a:latin typeface="+mj-lt"/>
                <a:ea typeface="Batang" panose="02030600000101010101" pitchFamily="18" charset="-127"/>
              </a:rPr>
              <a:t>Puede ser requerido por ley o</a:t>
            </a:r>
          </a:p>
          <a:p>
            <a:r>
              <a:rPr lang="es-CO" sz="2400" dirty="0" smtClean="0">
                <a:latin typeface="+mj-lt"/>
                <a:ea typeface="Batang" panose="02030600000101010101" pitchFamily="18" charset="-127"/>
              </a:rPr>
              <a:t>llevarse a cabo voluntariamente </a:t>
            </a:r>
            <a:endParaRPr lang="es-CO" sz="2400" dirty="0">
              <a:latin typeface="+mj-lt"/>
              <a:ea typeface="Batang" panose="02030600000101010101" pitchFamily="18" charset="-127"/>
            </a:endParaRPr>
          </a:p>
        </p:txBody>
      </p:sp>
    </p:spTree>
    <p:extLst>
      <p:ext uri="{BB962C8B-B14F-4D97-AF65-F5344CB8AC3E}">
        <p14:creationId xmlns="" xmlns:p14="http://schemas.microsoft.com/office/powerpoint/2010/main" val="1605206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263153" y="729204"/>
            <a:ext cx="6096000" cy="1508105"/>
          </a:xfrm>
          <a:prstGeom prst="rect">
            <a:avLst/>
          </a:prstGeom>
        </p:spPr>
        <p:txBody>
          <a:bodyPr wrap="square">
            <a:spAutoFit/>
          </a:bodyPr>
          <a:lstStyle/>
          <a:p>
            <a:pPr algn="ctr"/>
            <a:r>
              <a:rPr lang="es-CO" sz="3200" b="1" dirty="0" smtClean="0">
                <a:solidFill>
                  <a:srgbClr val="0070C0"/>
                </a:solidFill>
                <a:latin typeface="Batang" panose="02030600000101010101" pitchFamily="18" charset="-127"/>
                <a:ea typeface="Batang" panose="02030600000101010101" pitchFamily="18" charset="-127"/>
              </a:rPr>
              <a:t>ISRE 2400 COMPROMISOS PARA </a:t>
            </a:r>
            <a:r>
              <a:rPr lang="es-CO" sz="2800" b="1" dirty="0" smtClean="0">
                <a:solidFill>
                  <a:srgbClr val="0070C0"/>
                </a:solidFill>
                <a:latin typeface="Batang" panose="02030600000101010101" pitchFamily="18" charset="-127"/>
                <a:ea typeface="Batang" panose="02030600000101010101" pitchFamily="18" charset="-127"/>
              </a:rPr>
              <a:t>REVISAR</a:t>
            </a:r>
            <a:r>
              <a:rPr lang="es-CO" sz="3200" b="1" dirty="0" smtClean="0">
                <a:solidFill>
                  <a:srgbClr val="0070C0"/>
                </a:solidFill>
                <a:latin typeface="Batang" panose="02030600000101010101" pitchFamily="18" charset="-127"/>
                <a:ea typeface="Batang" panose="02030600000101010101" pitchFamily="18" charset="-127"/>
              </a:rPr>
              <a:t> </a:t>
            </a:r>
            <a:r>
              <a:rPr lang="es-CO" sz="2800" b="1" dirty="0" smtClean="0">
                <a:solidFill>
                  <a:srgbClr val="0070C0"/>
                </a:solidFill>
                <a:latin typeface="Batang" panose="02030600000101010101" pitchFamily="18" charset="-127"/>
                <a:ea typeface="Batang" panose="02030600000101010101" pitchFamily="18" charset="-127"/>
              </a:rPr>
              <a:t>LOS</a:t>
            </a:r>
            <a:r>
              <a:rPr lang="es-CO" sz="3200" b="1" dirty="0" smtClean="0">
                <a:solidFill>
                  <a:srgbClr val="0070C0"/>
                </a:solidFill>
                <a:latin typeface="Batang" panose="02030600000101010101" pitchFamily="18" charset="-127"/>
                <a:ea typeface="Batang" panose="02030600000101010101" pitchFamily="18" charset="-127"/>
              </a:rPr>
              <a:t> ESTADOS </a:t>
            </a:r>
            <a:r>
              <a:rPr lang="es-CO" sz="2800" b="1" dirty="0" smtClean="0">
                <a:solidFill>
                  <a:srgbClr val="0070C0"/>
                </a:solidFill>
                <a:latin typeface="Batang" panose="02030600000101010101" pitchFamily="18" charset="-127"/>
                <a:ea typeface="Batang" panose="02030600000101010101" pitchFamily="18" charset="-127"/>
              </a:rPr>
              <a:t>FINANCIEROS</a:t>
            </a:r>
            <a:endParaRPr lang="es-CO" sz="2800" b="1" dirty="0">
              <a:solidFill>
                <a:srgbClr val="0070C0"/>
              </a:solidFill>
              <a:latin typeface="Batang" panose="02030600000101010101" pitchFamily="18" charset="-127"/>
              <a:ea typeface="Batang" panose="02030600000101010101" pitchFamily="18" charset="-127"/>
            </a:endParaRPr>
          </a:p>
        </p:txBody>
      </p:sp>
      <p:sp>
        <p:nvSpPr>
          <p:cNvPr id="6" name="Elipse 5"/>
          <p:cNvSpPr/>
          <p:nvPr/>
        </p:nvSpPr>
        <p:spPr>
          <a:xfrm>
            <a:off x="3553429" y="4236334"/>
            <a:ext cx="4653022" cy="2141317"/>
          </a:xfrm>
          <a:prstGeom prst="ellipse">
            <a:avLst/>
          </a:prstGeom>
          <a:solidFill>
            <a:schemeClr val="accent2">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buFont typeface="Arial" pitchFamily="34" charset="0"/>
              <a:buChar char="•"/>
            </a:pPr>
            <a:r>
              <a:rPr lang="es-CO" sz="1600" dirty="0" smtClean="0">
                <a:latin typeface="+mj-lt"/>
              </a:rPr>
              <a:t> </a:t>
            </a:r>
            <a:r>
              <a:rPr lang="es-CO" dirty="0" smtClean="0">
                <a:solidFill>
                  <a:schemeClr val="tx1"/>
                </a:solidFill>
                <a:latin typeface="+mj-lt"/>
              </a:rPr>
              <a:t>Se ocupa especialmente de la revisión de estados financieros. Sin embargo, también es aplicable a otras circunstancias de otra Información Financiera</a:t>
            </a:r>
            <a:endParaRPr lang="es-CO" dirty="0">
              <a:solidFill>
                <a:schemeClr val="tx1"/>
              </a:solidFill>
              <a:latin typeface="+mj-lt"/>
            </a:endParaRPr>
          </a:p>
        </p:txBody>
      </p:sp>
      <p:sp>
        <p:nvSpPr>
          <p:cNvPr id="7" name="Elipse 6"/>
          <p:cNvSpPr/>
          <p:nvPr/>
        </p:nvSpPr>
        <p:spPr>
          <a:xfrm>
            <a:off x="6204030" y="2330605"/>
            <a:ext cx="4861367" cy="1990131"/>
          </a:xfrm>
          <a:prstGeom prst="ellipse">
            <a:avLst/>
          </a:prstGeom>
          <a:solidFill>
            <a:schemeClr val="accent2">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es-CO" dirty="0" smtClean="0">
                <a:solidFill>
                  <a:schemeClr val="tx1"/>
                </a:solidFill>
                <a:latin typeface="+mj-lt"/>
              </a:rPr>
              <a:t>• Forma y contenido del informe a emitir en relación con la misma. </a:t>
            </a:r>
            <a:endParaRPr lang="es-CO" dirty="0">
              <a:solidFill>
                <a:schemeClr val="tx1"/>
              </a:solidFill>
              <a:latin typeface="+mj-lt"/>
            </a:endParaRPr>
          </a:p>
        </p:txBody>
      </p:sp>
      <p:sp>
        <p:nvSpPr>
          <p:cNvPr id="8" name="Elipse 7"/>
          <p:cNvSpPr/>
          <p:nvPr/>
        </p:nvSpPr>
        <p:spPr>
          <a:xfrm>
            <a:off x="1137424" y="2163337"/>
            <a:ext cx="4661210" cy="2107721"/>
          </a:xfrm>
          <a:prstGeom prst="ellipse">
            <a:avLst/>
          </a:prstGeom>
          <a:solidFill>
            <a:schemeClr val="accent2">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marL="285750" indent="-285750" algn="ctr">
              <a:buFont typeface="Arial" panose="020B0604020202020204" pitchFamily="34" charset="0"/>
              <a:buChar char="•"/>
            </a:pPr>
            <a:r>
              <a:rPr lang="es-CO" dirty="0" smtClean="0">
                <a:solidFill>
                  <a:schemeClr val="tx1"/>
                </a:solidFill>
                <a:latin typeface="+mj-lt"/>
              </a:rPr>
              <a:t>Responsabilidades profesionales del auditor cuando, no siendo el auditor de las cuentas anuales de una entidad, acepte un encargo de revisión de EEFF. </a:t>
            </a:r>
            <a:endParaRPr lang="es-CO" dirty="0">
              <a:solidFill>
                <a:schemeClr val="tx1"/>
              </a:solidFill>
              <a:latin typeface="+mj-lt"/>
            </a:endParaRPr>
          </a:p>
        </p:txBody>
      </p:sp>
    </p:spTree>
    <p:extLst>
      <p:ext uri="{BB962C8B-B14F-4D97-AF65-F5344CB8AC3E}">
        <p14:creationId xmlns="" xmlns:p14="http://schemas.microsoft.com/office/powerpoint/2010/main" val="1379432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760193" y="613458"/>
            <a:ext cx="9382697" cy="584775"/>
          </a:xfrm>
          <a:prstGeom prst="rect">
            <a:avLst/>
          </a:prstGeom>
        </p:spPr>
        <p:txBody>
          <a:bodyPr wrap="square">
            <a:spAutoFit/>
          </a:bodyPr>
          <a:lstStyle/>
          <a:p>
            <a:r>
              <a:rPr lang="es-CO" sz="3200" b="1" dirty="0" smtClean="0">
                <a:solidFill>
                  <a:srgbClr val="0070C0"/>
                </a:solidFill>
                <a:latin typeface="Batang" panose="02030600000101010101" pitchFamily="18" charset="-127"/>
                <a:ea typeface="Batang" panose="02030600000101010101" pitchFamily="18" charset="-127"/>
              </a:rPr>
              <a:t>PRINCIPIOS BÁSICOS DE RESPONSABILIDAD</a:t>
            </a:r>
            <a:endParaRPr lang="es-CO" sz="3200" b="1" dirty="0">
              <a:solidFill>
                <a:srgbClr val="0070C0"/>
              </a:solidFill>
              <a:latin typeface="Batang" panose="02030600000101010101" pitchFamily="18" charset="-127"/>
              <a:ea typeface="Batang" panose="02030600000101010101" pitchFamily="18" charset="-127"/>
            </a:endParaRPr>
          </a:p>
        </p:txBody>
      </p:sp>
      <p:sp>
        <p:nvSpPr>
          <p:cNvPr id="5" name="Rectángulo 4"/>
          <p:cNvSpPr/>
          <p:nvPr/>
        </p:nvSpPr>
        <p:spPr>
          <a:xfrm>
            <a:off x="1420010" y="2162287"/>
            <a:ext cx="7153835" cy="4154984"/>
          </a:xfrm>
          <a:prstGeom prst="rect">
            <a:avLst/>
          </a:prstGeom>
        </p:spPr>
        <p:txBody>
          <a:bodyPr wrap="square">
            <a:spAutoFit/>
          </a:bodyPr>
          <a:lstStyle/>
          <a:p>
            <a:r>
              <a:rPr lang="es-CO" sz="2000" b="1" dirty="0" smtClean="0">
                <a:latin typeface="+mj-lt"/>
                <a:ea typeface="Batang" panose="02030600000101010101" pitchFamily="18" charset="-127"/>
              </a:rPr>
              <a:t>• Independencia;</a:t>
            </a:r>
          </a:p>
          <a:p>
            <a:endParaRPr lang="es-CO" sz="2400" b="1" dirty="0" smtClean="0">
              <a:latin typeface="+mj-lt"/>
              <a:ea typeface="Batang" panose="02030600000101010101" pitchFamily="18" charset="-127"/>
            </a:endParaRPr>
          </a:p>
          <a:p>
            <a:r>
              <a:rPr lang="es-CO" sz="2000" b="1" dirty="0" smtClean="0">
                <a:latin typeface="+mj-lt"/>
                <a:ea typeface="Batang" panose="02030600000101010101" pitchFamily="18" charset="-127"/>
              </a:rPr>
              <a:t>• Integridad;</a:t>
            </a:r>
          </a:p>
          <a:p>
            <a:r>
              <a:rPr lang="es-CO" sz="2000" b="1" dirty="0" smtClean="0">
                <a:latin typeface="+mj-lt"/>
                <a:ea typeface="Batang" panose="02030600000101010101" pitchFamily="18" charset="-127"/>
              </a:rPr>
              <a:t> </a:t>
            </a:r>
          </a:p>
          <a:p>
            <a:r>
              <a:rPr lang="es-CO" sz="2000" b="1" dirty="0" smtClean="0">
                <a:latin typeface="+mj-lt"/>
                <a:ea typeface="Batang" panose="02030600000101010101" pitchFamily="18" charset="-127"/>
              </a:rPr>
              <a:t>• Objetividad; </a:t>
            </a:r>
          </a:p>
          <a:p>
            <a:endParaRPr lang="es-CO" sz="2000" b="1" dirty="0" smtClean="0">
              <a:latin typeface="+mj-lt"/>
              <a:ea typeface="Batang" panose="02030600000101010101" pitchFamily="18" charset="-127"/>
            </a:endParaRPr>
          </a:p>
          <a:p>
            <a:r>
              <a:rPr lang="es-CO" sz="2000" b="1" dirty="0" smtClean="0">
                <a:latin typeface="+mj-lt"/>
                <a:ea typeface="Batang" panose="02030600000101010101" pitchFamily="18" charset="-127"/>
              </a:rPr>
              <a:t>• Competencia y diligencia profesional;</a:t>
            </a:r>
          </a:p>
          <a:p>
            <a:endParaRPr lang="es-CO" sz="2000" b="1" dirty="0">
              <a:latin typeface="+mj-lt"/>
              <a:ea typeface="Batang" panose="02030600000101010101" pitchFamily="18" charset="-127"/>
            </a:endParaRPr>
          </a:p>
          <a:p>
            <a:r>
              <a:rPr lang="es-CO" sz="2000" b="1" dirty="0" smtClean="0">
                <a:latin typeface="+mj-lt"/>
                <a:ea typeface="Batang" panose="02030600000101010101" pitchFamily="18" charset="-127"/>
              </a:rPr>
              <a:t>• Confidencialidad; </a:t>
            </a:r>
          </a:p>
          <a:p>
            <a:endParaRPr lang="es-CO" sz="2000" b="1" dirty="0" smtClean="0">
              <a:latin typeface="+mj-lt"/>
              <a:ea typeface="Batang" panose="02030600000101010101" pitchFamily="18" charset="-127"/>
            </a:endParaRPr>
          </a:p>
          <a:p>
            <a:r>
              <a:rPr lang="es-CO" sz="2000" b="1" dirty="0" smtClean="0">
                <a:latin typeface="+mj-lt"/>
                <a:ea typeface="Batang" panose="02030600000101010101" pitchFamily="18" charset="-127"/>
              </a:rPr>
              <a:t>• Actuación profesional; y </a:t>
            </a:r>
          </a:p>
          <a:p>
            <a:endParaRPr lang="es-CO" sz="2000" b="1" dirty="0" smtClean="0">
              <a:latin typeface="+mj-lt"/>
              <a:ea typeface="Batang" panose="02030600000101010101" pitchFamily="18" charset="-127"/>
            </a:endParaRPr>
          </a:p>
          <a:p>
            <a:r>
              <a:rPr lang="es-CO" sz="2000" b="1" dirty="0" smtClean="0">
                <a:latin typeface="+mj-lt"/>
                <a:ea typeface="Batang" panose="02030600000101010101" pitchFamily="18" charset="-127"/>
              </a:rPr>
              <a:t>• Normas técnicas</a:t>
            </a:r>
            <a:r>
              <a:rPr lang="es-CO" sz="2000" b="1" dirty="0" smtClean="0">
                <a:latin typeface="+mj-lt"/>
              </a:rPr>
              <a:t>.</a:t>
            </a:r>
            <a:endParaRPr lang="es-CO" sz="2000" b="1" dirty="0">
              <a:latin typeface="+mj-lt"/>
            </a:endParaRPr>
          </a:p>
        </p:txBody>
      </p:sp>
    </p:spTree>
    <p:extLst>
      <p:ext uri="{BB962C8B-B14F-4D97-AF65-F5344CB8AC3E}">
        <p14:creationId xmlns="" xmlns:p14="http://schemas.microsoft.com/office/powerpoint/2010/main" val="815991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a 14"/>
          <p:cNvGraphicFramePr/>
          <p:nvPr>
            <p:extLst>
              <p:ext uri="{D42A27DB-BD31-4B8C-83A1-F6EECF244321}">
                <p14:modId xmlns="" xmlns:p14="http://schemas.microsoft.com/office/powerpoint/2010/main" val="1388345824"/>
              </p:ext>
            </p:extLst>
          </p:nvPr>
        </p:nvGraphicFramePr>
        <p:xfrm>
          <a:off x="2032000" y="719666"/>
          <a:ext cx="8128000" cy="646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Título"/>
          <p:cNvSpPr>
            <a:spLocks noGrp="1"/>
          </p:cNvSpPr>
          <p:nvPr>
            <p:ph type="title"/>
          </p:nvPr>
        </p:nvSpPr>
        <p:spPr>
          <a:xfrm>
            <a:off x="609600" y="704088"/>
            <a:ext cx="10972800" cy="985816"/>
          </a:xfrm>
        </p:spPr>
        <p:txBody>
          <a:bodyPr/>
          <a:lstStyle/>
          <a:p>
            <a:pPr algn="ctr"/>
            <a:r>
              <a:rPr lang="es-MX" dirty="0" smtClean="0"/>
              <a:t>CONTENIDO CONTRATO</a:t>
            </a:r>
            <a:endParaRPr lang="es-MX" dirty="0"/>
          </a:p>
        </p:txBody>
      </p:sp>
      <p:sp>
        <p:nvSpPr>
          <p:cNvPr id="6" name="5 Marcador de contenido"/>
          <p:cNvSpPr>
            <a:spLocks noGrp="1"/>
          </p:cNvSpPr>
          <p:nvPr>
            <p:ph sz="half" idx="1"/>
          </p:nvPr>
        </p:nvSpPr>
        <p:spPr>
          <a:xfrm>
            <a:off x="609600" y="1920085"/>
            <a:ext cx="5384800" cy="4260796"/>
          </a:xfrm>
        </p:spPr>
        <p:txBody>
          <a:bodyPr>
            <a:normAutofit fontScale="92500" lnSpcReduction="10000"/>
          </a:bodyPr>
          <a:lstStyle/>
          <a:p>
            <a:endParaRPr lang="es-MX" dirty="0" smtClean="0"/>
          </a:p>
          <a:p>
            <a:r>
              <a:rPr lang="es-MX" dirty="0" smtClean="0"/>
              <a:t>Objetivo del servicio </a:t>
            </a:r>
          </a:p>
          <a:p>
            <a:r>
              <a:rPr lang="es-MX" dirty="0" smtClean="0"/>
              <a:t>Responsabilidad de la dirección respecto a los estados financieros;</a:t>
            </a:r>
          </a:p>
          <a:p>
            <a:r>
              <a:rPr lang="es-MX" dirty="0" smtClean="0"/>
              <a:t>Alcance de la revisión, incluyendo referencia a esta ISRE y la legislación local </a:t>
            </a:r>
          </a:p>
          <a:p>
            <a:r>
              <a:rPr lang="es-MX" dirty="0" smtClean="0"/>
              <a:t>Acceso sin restricciones a cualquier registro, documentación y otra información solicitada </a:t>
            </a:r>
          </a:p>
          <a:p>
            <a:r>
              <a:rPr lang="es-MX" dirty="0" smtClean="0"/>
              <a:t>En relación con la revisión; </a:t>
            </a:r>
          </a:p>
        </p:txBody>
      </p:sp>
      <p:sp>
        <p:nvSpPr>
          <p:cNvPr id="7" name="6 Marcador de contenido"/>
          <p:cNvSpPr>
            <a:spLocks noGrp="1"/>
          </p:cNvSpPr>
          <p:nvPr>
            <p:ph sz="half" idx="2"/>
          </p:nvPr>
        </p:nvSpPr>
        <p:spPr>
          <a:xfrm>
            <a:off x="6197600" y="2361235"/>
            <a:ext cx="5384800" cy="3993689"/>
          </a:xfrm>
        </p:spPr>
        <p:txBody>
          <a:bodyPr>
            <a:normAutofit fontScale="92500" lnSpcReduction="10000"/>
          </a:bodyPr>
          <a:lstStyle/>
          <a:p>
            <a:r>
              <a:rPr lang="es-MX" dirty="0" smtClean="0"/>
              <a:t>Un modelo del informe que espera emitirse, </a:t>
            </a:r>
          </a:p>
          <a:p>
            <a:r>
              <a:rPr lang="es-MX" dirty="0" smtClean="0"/>
              <a:t> Enfatizar que el trabajo no tiene por objeto poner de manifiesto errores, actos ilegales.</a:t>
            </a:r>
          </a:p>
          <a:p>
            <a:r>
              <a:rPr lang="es-MX" dirty="0" smtClean="0"/>
              <a:t> Irregularidades, tales como fraudes o desfalcos que pudieran existir;</a:t>
            </a:r>
          </a:p>
          <a:p>
            <a:r>
              <a:rPr lang="es-MX" dirty="0" smtClean="0"/>
              <a:t>Manifestación de que no se realizará una auditoría y que, en consecuencia, no se expresará una opinión de auditoría.</a:t>
            </a:r>
          </a:p>
          <a:p>
            <a:endParaRPr lang="es-MX" dirty="0"/>
          </a:p>
        </p:txBody>
      </p:sp>
    </p:spTree>
    <p:extLst>
      <p:ext uri="{BB962C8B-B14F-4D97-AF65-F5344CB8AC3E}">
        <p14:creationId xmlns="" xmlns:p14="http://schemas.microsoft.com/office/powerpoint/2010/main" val="994868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Diagrama"/>
          <p:cNvGraphicFramePr/>
          <p:nvPr/>
        </p:nvGraphicFramePr>
        <p:xfrm>
          <a:off x="1527858" y="2829262"/>
          <a:ext cx="4502552" cy="2830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7 Diagrama"/>
          <p:cNvGraphicFramePr/>
          <p:nvPr/>
        </p:nvGraphicFramePr>
        <p:xfrm>
          <a:off x="6829064" y="3113591"/>
          <a:ext cx="5016559" cy="219919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4" name="13 Diagrama"/>
          <p:cNvGraphicFramePr/>
          <p:nvPr/>
        </p:nvGraphicFramePr>
        <p:xfrm>
          <a:off x="3090441" y="1030142"/>
          <a:ext cx="6435524" cy="155101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6" name="15 Marcador de contenido"/>
          <p:cNvGraphicFramePr>
            <a:graphicFrameLocks noGrp="1"/>
          </p:cNvGraphicFramePr>
          <p:nvPr>
            <p:ph sz="half" idx="1"/>
          </p:nvPr>
        </p:nvGraphicFramePr>
        <p:xfrm>
          <a:off x="5376334" y="2963119"/>
          <a:ext cx="6395120" cy="2673753"/>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15" name="14 Diagrama"/>
          <p:cNvGraphicFramePr/>
          <p:nvPr/>
        </p:nvGraphicFramePr>
        <p:xfrm>
          <a:off x="914399" y="2534856"/>
          <a:ext cx="4664598" cy="3472405"/>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Tree>
    <p:extLst>
      <p:ext uri="{BB962C8B-B14F-4D97-AF65-F5344CB8AC3E}">
        <p14:creationId xmlns="" xmlns:p14="http://schemas.microsoft.com/office/powerpoint/2010/main" val="131340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PROCEDIMIENTOS ISRE 2400</a:t>
            </a:r>
            <a:endParaRPr lang="es-MX" dirty="0"/>
          </a:p>
        </p:txBody>
      </p:sp>
      <p:graphicFrame>
        <p:nvGraphicFramePr>
          <p:cNvPr id="7" name="6 Diagrama"/>
          <p:cNvGraphicFramePr/>
          <p:nvPr/>
        </p:nvGraphicFramePr>
        <p:xfrm>
          <a:off x="2106592" y="2136339"/>
          <a:ext cx="7847636" cy="3785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30767" y="-437778"/>
            <a:ext cx="9895803" cy="6597202"/>
          </a:xfrm>
          <a:prstGeom prst="rect">
            <a:avLst/>
          </a:prstGeom>
        </p:spPr>
      </p:pic>
    </p:spTree>
    <p:extLst>
      <p:ext uri="{BB962C8B-B14F-4D97-AF65-F5344CB8AC3E}">
        <p14:creationId xmlns="" xmlns:p14="http://schemas.microsoft.com/office/powerpoint/2010/main" val="31588221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TotalTime>
  <Words>498</Words>
  <Application>Microsoft Office PowerPoint</Application>
  <PresentationFormat>Personalizado</PresentationFormat>
  <Paragraphs>63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Flujo</vt:lpstr>
      <vt:lpstr>Diapositiva 1</vt:lpstr>
      <vt:lpstr>Diapositiva 2</vt:lpstr>
      <vt:lpstr>Diapositiva 3</vt:lpstr>
      <vt:lpstr>Diapositiva 4</vt:lpstr>
      <vt:lpstr>Diapositiva 5</vt:lpstr>
      <vt:lpstr>CONTENIDO CONTRATO</vt:lpstr>
      <vt:lpstr>Diapositiva 7</vt:lpstr>
      <vt:lpstr>PROCEDIMIENTOS ISRE 2400</vt:lpstr>
      <vt:lpstr>Diapositiva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PAULA CRISTINA BOTINA PEREZ</dc:creator>
  <cp:lastModifiedBy>PAULA CRISTINA</cp:lastModifiedBy>
  <cp:revision>21</cp:revision>
  <dcterms:created xsi:type="dcterms:W3CDTF">2015-04-10T00:28:39Z</dcterms:created>
  <dcterms:modified xsi:type="dcterms:W3CDTF">2015-04-24T04:44:16Z</dcterms:modified>
</cp:coreProperties>
</file>